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de"/>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e"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e"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de">
                <a:solidFill>
                  <a:schemeClr val="tx1">
                    <a:lumMod val="50000"/>
                    <a:lumOff val="50000"/>
                  </a:schemeClr>
                </a:solidFill>
              </a:rPr>
              <a:t>Nr. 45 Das Wort Gottes</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de" sz="4400"/>
              <a:t>Die gute Nachricht vom Engel</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de" sz="4000">
                <a:solidFill>
                  <a:srgbClr val="FF0000"/>
                </a:solidFill>
              </a:rPr>
              <a:t>Das heutige Quiz</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de" sz="3600">
                <a:solidFill>
                  <a:schemeClr val="tx1">
                    <a:lumMod val="65000"/>
                    <a:lumOff val="35000"/>
                  </a:schemeClr>
                </a:solidFill>
              </a:rPr>
              <a:t>Wer hat Maria die Nachricht überbracht?</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de" sz="2800">
                <a:solidFill>
                  <a:schemeClr val="tx1">
                    <a:lumMod val="65000"/>
                    <a:lumOff val="35000"/>
                  </a:schemeClr>
                </a:solidFill>
              </a:rPr>
              <a:t>① </a:t>
            </a:r>
            <a:r xmlns:a="http://schemas.openxmlformats.org/drawingml/2006/main">
              <a:rPr altLang="ko-KR" dirty="0" lang="de" sz="2800">
                <a:solidFill>
                  <a:schemeClr val="tx1">
                    <a:lumMod val="65000"/>
                    <a:lumOff val="35000"/>
                  </a:schemeClr>
                </a:solidFill>
              </a:rPr>
              <a:t>Satan</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de" sz="2800">
                <a:solidFill>
                  <a:schemeClr val="tx1">
                    <a:lumMod val="65000"/>
                    <a:lumOff val="35000"/>
                  </a:schemeClr>
                </a:solidFill>
              </a:rPr>
              <a:t>② </a:t>
            </a:r>
            <a:r xmlns:a="http://schemas.openxmlformats.org/drawingml/2006/main">
              <a:rPr altLang="ko-KR" dirty="0" lang="de" sz="2800">
                <a:solidFill>
                  <a:schemeClr val="tx1">
                    <a:lumMod val="65000"/>
                    <a:lumOff val="35000"/>
                  </a:schemeClr>
                </a:solidFill>
              </a:rPr>
              <a:t>Marys Freundin</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de" sz="2800">
                <a:solidFill>
                  <a:schemeClr val="tx1">
                    <a:lumMod val="65000"/>
                    <a:lumOff val="35000"/>
                  </a:schemeClr>
                </a:solidFill>
              </a:rPr>
              <a:t>③ </a:t>
            </a:r>
            <a:r xmlns:a="http://schemas.openxmlformats.org/drawingml/2006/main">
              <a:rPr altLang="ko-KR" dirty="0" lang="de" sz="2800">
                <a:solidFill>
                  <a:schemeClr val="tx1">
                    <a:lumMod val="65000"/>
                    <a:lumOff val="35000"/>
                  </a:schemeClr>
                </a:solidFill>
              </a:rPr>
              <a:t>Engel</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de" sz="2800">
                <a:solidFill>
                  <a:schemeClr val="tx1">
                    <a:lumMod val="65000"/>
                    <a:lumOff val="35000"/>
                  </a:schemeClr>
                </a:solidFill>
              </a:rPr>
              <a:t>④ </a:t>
            </a:r>
            <a:r xmlns:a="http://schemas.openxmlformats.org/drawingml/2006/main">
              <a:rPr altLang="ko-KR" dirty="0" lang="de" sz="2800">
                <a:solidFill>
                  <a:schemeClr val="tx1">
                    <a:lumMod val="65000"/>
                    <a:lumOff val="35000"/>
                  </a:schemeClr>
                </a:solidFill>
              </a:rPr>
              <a:t>Jesus</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de" sz="2800">
                <a:solidFill>
                  <a:srgbClr val="FF0000"/>
                </a:solidFill>
              </a:rPr>
              <a:t>③ </a:t>
            </a:r>
            <a:r xmlns:a="http://schemas.openxmlformats.org/drawingml/2006/main">
              <a:rPr altLang="ko-KR" dirty="0" lang="de" sz="2800">
                <a:solidFill>
                  <a:srgbClr val="FF0000"/>
                </a:solidFill>
              </a:rPr>
              <a:t>Engel</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NEIN. 54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Samariterin am Brunnen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Wer das Wasser trinkt, das ich ihm gebe, wird niemals Durst haben. Wahrlich, das Wasser, das ich ihm gebe, wird in ihm zu einer Quelle werden, die zum ewigen Leben sprudelt.“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John</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Als Jesus durch das Land Samaria zog, traf er am Brunnen eine Frau und sagte: „Bitte gib mir etwas Wasser.“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de" altLang="ko-KR" sz="2600">
                <a:solidFill>
                  <a:schemeClr val="tx1">
                    <a:lumMod val="65000"/>
                    <a:lumOff val="35000"/>
                  </a:schemeClr>
                </a:solidFill>
              </a:rPr>
              <a:t>Die Frau war unglaublich. Weil die Juden nicht mit den Samaritern reden. „Wenn du gewusst hättest, wer ich bin, hättest du mich um Wasser gebeten.“ Jesus sagte</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de" altLang="ko-KR" sz="2600">
                <a:solidFill>
                  <a:schemeClr val="tx1">
                    <a:lumMod val="65000"/>
                    <a:lumOff val="35000"/>
                  </a:schemeClr>
                </a:solidFill>
              </a:rPr>
              <a:t>„Denn das Wasser, das ich gebe, ist das Wasser des Lebens, das nie wieder durstig ist.“ Die Frau wurde neugierig auf Jesus. „Wer bist du, kannst du mir das Wasser geben?“</a:t>
            </a:r>
            <a:r xmlns:a="http://schemas.openxmlformats.org/drawingml/2006/main">
              <a:rPr lang="de"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„Ich bin der Christus und der Sohn Gottes“, antwortete Jesus. Sie war darüber erschrocken.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de" altLang="ko-KR" sz="2600">
                <a:solidFill>
                  <a:schemeClr val="tx1">
                    <a:lumMod val="65000"/>
                    <a:lumOff val="35000"/>
                  </a:schemeClr>
                </a:solidFill>
              </a:rPr>
              <a:t>Sie ließ ihren Wasserkrug zurück, ging zurück in die Stadt und erzählte den Leuten von Jesus. Viele Menschen kamen Jesus entgegen und glaubten an ihn als ihren Retter.</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Die heutige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Sobald die Samariterin Jesus traf, ließ sie den Wasserkrug stehen und ging zurück ins Dorf, um den Dorfbewohnern die frohe Botschaft der Erlösung zu überbringen.</a:t>
            </a:r>
            <a:r xmlns:a="http://schemas.openxmlformats.org/drawingml/2006/main">
              <a:rPr altLang="en-US" lang="de" sz="3200">
                <a:solidFill>
                  <a:schemeClr val="tx1">
                    <a:lumMod val="65000"/>
                    <a:lumOff val="35000"/>
                  </a:schemeClr>
                </a:solidFill>
              </a:rPr>
              <a:t> </a:t>
            </a:r>
            <a:r xmlns:a="http://schemas.openxmlformats.org/drawingml/2006/main">
              <a:rPr altLang="ko-KR" lang="de" sz="3200">
                <a:solidFill>
                  <a:schemeClr val="tx1">
                    <a:lumMod val="65000"/>
                    <a:lumOff val="35000"/>
                  </a:schemeClr>
                </a:solidFill>
              </a:rPr>
              <a:t>Schließlich wurden viele Menschen gerettet, indem sie das Evangelium hörten und glaubten, das sie predigte.</a:t>
            </a:r>
            <a:r xmlns:a="http://schemas.openxmlformats.org/drawingml/2006/main">
              <a:rPr altLang="en-US" lang="de"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de" sz="3200">
                <a:solidFill>
                  <a:schemeClr val="tx1">
                    <a:lumMod val="65000"/>
                    <a:lumOff val="35000"/>
                  </a:schemeClr>
                </a:solidFill>
              </a:rPr>
              <a:t>Kennen Sie Jesus? Erzählen Sie anderen von Jesus? Wie wäre es, wenn Sie Jesus wie eine Samariterin anderen vorstellen würden?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rgbClr val="ff0000"/>
                </a:solidFill>
              </a:rPr>
              <a:t>Wer ist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rgbClr val="0070c0"/>
                </a:solidFill>
              </a:rPr>
              <a:t>Jesus</a:t>
            </a:r>
            <a:r xmlns:a="http://schemas.openxmlformats.org/drawingml/2006/main">
              <a:rPr altLang="en-US" lang="de" sz="3600">
                <a:solidFill>
                  <a:srgbClr val="0070c0"/>
                </a:solidFill>
              </a:rPr>
              <a:t> </a:t>
            </a:r>
            <a:r xmlns:a="http://schemas.openxmlformats.org/drawingml/2006/main">
              <a:rPr altLang="ko-KR" lang="de" sz="3600">
                <a:solidFill>
                  <a:srgbClr val="0070c0"/>
                </a:solidFill>
              </a:rPr>
              <a:t>Ist..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ist derjenige, der uns das Wasser des Lebens gibt, damit unsere Seele niemals dürstet.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Wo traf Jesus eine Samariterin?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① </a:t>
            </a:r>
            <a:r xmlns:a="http://schemas.openxmlformats.org/drawingml/2006/main">
              <a:rPr altLang="ko-KR" lang="de" sz="2800">
                <a:solidFill>
                  <a:schemeClr val="tx1">
                    <a:lumMod val="65000"/>
                    <a:lumOff val="35000"/>
                  </a:schemeClr>
                </a:solidFill>
              </a:rPr>
              <a:t>im Palast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② </a:t>
            </a:r>
            <a:r xmlns:a="http://schemas.openxmlformats.org/drawingml/2006/main">
              <a:rPr altLang="ko-KR" lang="de" sz="2800">
                <a:solidFill>
                  <a:schemeClr val="tx1">
                    <a:lumMod val="65000"/>
                    <a:lumOff val="35000"/>
                  </a:schemeClr>
                </a:solidFill>
              </a:rPr>
              <a:t>auf der Stadt</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Straße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③ </a:t>
            </a:r>
            <a:r xmlns:a="http://schemas.openxmlformats.org/drawingml/2006/main">
              <a:rPr altLang="ko-KR" lang="de" sz="2800">
                <a:solidFill>
                  <a:schemeClr val="tx1">
                    <a:lumMod val="65000"/>
                    <a:lumOff val="35000"/>
                  </a:schemeClr>
                </a:solidFill>
              </a:rPr>
              <a:t>auf dem Markt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④ </a:t>
            </a:r>
            <a:r xmlns:a="http://schemas.openxmlformats.org/drawingml/2006/main">
              <a:rPr altLang="ko-KR" lang="de" sz="2800">
                <a:solidFill>
                  <a:schemeClr val="tx1">
                    <a:lumMod val="65000"/>
                    <a:lumOff val="35000"/>
                  </a:schemeClr>
                </a:solidFill>
              </a:rPr>
              <a:t>am Brunnen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rgbClr val="ff0000"/>
                </a:solidFill>
              </a:rPr>
              <a:t>④ </a:t>
            </a:r>
            <a:r xmlns:a="http://schemas.openxmlformats.org/drawingml/2006/main">
              <a:rPr altLang="ko-KR" lang="de" sz="2800">
                <a:solidFill>
                  <a:srgbClr val="ff0000"/>
                </a:solidFill>
              </a:rPr>
              <a:t>am Brunnen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de" sz="4000">
                <a:solidFill>
                  <a:srgbClr val="FF0000"/>
                </a:solidFill>
              </a:rPr>
              <a:t>Das heutige Wort</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de" sz="3600">
                <a:solidFill>
                  <a:schemeClr val="tx1">
                    <a:lumMod val="65000"/>
                    <a:lumOff val="35000"/>
                  </a:schemeClr>
                </a:solidFill>
              </a:rPr>
              <a:t>Du wirst schwanger sein und einen Sohn gebären, und du sollst ihm den Namen Jesus geben.</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de" sz="2800">
                <a:solidFill>
                  <a:schemeClr val="tx1">
                    <a:lumMod val="65000"/>
                    <a:lumOff val="35000"/>
                  </a:schemeClr>
                </a:solidFill>
              </a:rPr>
              <a:t>Lukas</a:t>
            </a:r>
            <a:r xmlns:a="http://schemas.openxmlformats.org/drawingml/2006/main">
              <a:rPr altLang="en-US" dirty="0" lang="de" sz="2800">
                <a:solidFill>
                  <a:schemeClr val="tx1">
                    <a:lumMod val="65000"/>
                    <a:lumOff val="35000"/>
                  </a:schemeClr>
                </a:solidFill>
              </a:rPr>
              <a:t> </a:t>
            </a:r>
            <a:r xmlns:a="http://schemas.openxmlformats.org/drawingml/2006/main">
              <a:rPr altLang="ko-KR" dirty="0" lang="de"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Wer das Wasser trinkt, das ich ihm gebe, wird niemals Durst haben. Wahrlich, das Wasser, das ich ihm gebe, wird in ihm zu einer Quelle werden, die zum ewigen Leben sprudelt.“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John</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55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Werfen Sie Ihr Netz ins tiefe Wasser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Dann sagte Jesus zu Simon: „Hab keine Angst; von nun an wirst du Männer fangen.“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Lukas</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Jesus, der auf dem Boot des Petrus war und die Botschaft überbrachte, sagte zu Petrus: „Gehen Sie nun ins tiefe Wasser und werfen Sie ein Netz aus, um die Fische zu fangen.“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„Meister, wir haben die ganze Nacht hart gearbeitet und uns nichts gefangen. Aber weil du es sagst, werde ich die Netze auswerfen.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Als sie das getan hatten, fingen sie so viele Fische, dass ihre Netze zu reißen begannen. Peter war darüber überrascht.</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de" sz="3000">
                <a:solidFill>
                  <a:schemeClr val="tx1">
                    <a:lumMod val="65000"/>
                    <a:lumOff val="35000"/>
                  </a:schemeClr>
                </a:solidFill>
              </a:rPr>
              <a:t>In diesem Moment bereute Petrus, weil er wusste, dass Jesus der Sohn Gottes war. "Ich bin ein Sünder."</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de" sz="3000">
                <a:solidFill>
                  <a:schemeClr val="tx1">
                    <a:lumMod val="65000"/>
                    <a:lumOff val="35000"/>
                  </a:schemeClr>
                </a:solidFill>
              </a:rPr>
              <a:t>Jesus sagte. „Hab keine Angst, von nun an wirst du ein Fischer sein, der Menschen aufnimmt.“ Petrus verließ alles und wurde ein Jünger Jesu.</a:t>
            </a:r>
            <a:r xmlns:a="http://schemas.openxmlformats.org/drawingml/2006/main">
              <a:rPr altLang="en-US" lang="de"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Heute</a:t>
            </a:r>
            <a:r xmlns:a="http://schemas.openxmlformats.org/drawingml/2006/main">
              <a:rPr altLang="en-US" lang="de" sz="4000">
                <a:solidFill>
                  <a:srgbClr val="ff0000"/>
                </a:solidFill>
              </a:rPr>
              <a:t> </a:t>
            </a:r>
            <a:r xmlns:a="http://schemas.openxmlformats.org/drawingml/2006/main">
              <a:rPr altLang="ko-KR" lang="de" sz="4000">
                <a:solidFill>
                  <a:srgbClr val="ff0000"/>
                </a:solidFill>
              </a:rPr>
              <a:t>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chemeClr val="tx1">
                    <a:lumMod val="65000"/>
                    <a:lumOff val="35000"/>
                  </a:schemeClr>
                </a:solidFill>
              </a:rPr>
              <a:t>Petrus, der Jesus traf,</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bereute und gehorchte genau dort.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Gibt es Reue und Gehorsam?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zu Jesus in deinem Leben?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Petrus gab alles auf und folgte Jesus. Wie Petrus müssen Sie ein Jünger sein, der wahre Reue und Gehorsam kennt.</a:t>
            </a:r>
            <a:r xmlns:a="http://schemas.openxmlformats.org/drawingml/2006/main">
              <a:rPr altLang="en-US" lang="de"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rgbClr val="ff0000"/>
                </a:solidFill>
              </a:rPr>
              <a:t>Wer ist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rgbClr val="0070c0"/>
                </a:solidFill>
              </a:rPr>
              <a:t>Jesus ist..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ist einer, der Wunder wirkt, die über die Erfahrungen und Fähigkeiten der Menschen hinausgehen.</a:t>
            </a:r>
            <a:r xmlns:a="http://schemas.openxmlformats.org/drawingml/2006/main">
              <a:rPr altLang="en-US" lang="de"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46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Jesuskind</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Was war Peters Job?</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① </a:t>
            </a:r>
            <a:r xmlns:a="http://schemas.openxmlformats.org/drawingml/2006/main">
              <a:rPr altLang="ko-KR" lang="de" sz="2800">
                <a:solidFill>
                  <a:schemeClr val="tx1">
                    <a:lumMod val="65000"/>
                    <a:lumOff val="35000"/>
                  </a:schemeClr>
                </a:solidFill>
              </a:rPr>
              <a:t>Zimmermann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② </a:t>
            </a:r>
            <a:r xmlns:a="http://schemas.openxmlformats.org/drawingml/2006/main">
              <a:rPr altLang="ko-KR" lang="de" sz="2800">
                <a:solidFill>
                  <a:schemeClr val="tx1">
                    <a:lumMod val="65000"/>
                    <a:lumOff val="35000"/>
                  </a:schemeClr>
                </a:solidFill>
              </a:rPr>
              <a:t>Hirte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③ </a:t>
            </a:r>
            <a:r xmlns:a="http://schemas.openxmlformats.org/drawingml/2006/main">
              <a:rPr altLang="ko-KR" lang="de" sz="2800">
                <a:solidFill>
                  <a:schemeClr val="tx1">
                    <a:lumMod val="65000"/>
                    <a:lumOff val="35000"/>
                  </a:schemeClr>
                </a:solidFill>
              </a:rPr>
              <a:t>Fischer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④ </a:t>
            </a:r>
            <a:r xmlns:a="http://schemas.openxmlformats.org/drawingml/2006/main">
              <a:rPr altLang="ko-KR" lang="de" sz="2800">
                <a:solidFill>
                  <a:schemeClr val="tx1">
                    <a:lumMod val="65000"/>
                    <a:lumOff val="35000"/>
                  </a:schemeClr>
                </a:solidFill>
              </a:rPr>
              <a:t>Bauer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rgbClr val="ff0000"/>
                </a:solidFill>
              </a:rPr>
              <a:t>③ </a:t>
            </a:r>
            <a:r xmlns:a="http://schemas.openxmlformats.org/drawingml/2006/main">
              <a:rPr altLang="ko-KR" lang="de" sz="2800">
                <a:solidFill>
                  <a:srgbClr val="ff0000"/>
                </a:solidFill>
              </a:rPr>
              <a:t>Fischer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Da sagte Jesus zu Simon: „Hab keine Angst; von nun an wirst du Männer fangen.“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Lukas</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56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Jesus, der die Jünger rief</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Philippus fand Nathanael und sagte zu ihm: „Wir haben den gefunden, über den Mose im Gesetz geschrieben hat und über den auch die Propheten geschrieben haben: Jesus von Nazareth, den Sohn Josephs.“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John</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1:</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Jesus berief Petrus, Andreas und ihren Nachbarn Philippus als Jünger. "Folgen Sie mir!"</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Philippus stellte Jesus seinem Freund Nathanael vor. „Der Messias, den die Propheten im Alten Testament schrieben, erschien.“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„Nazareth! Kann der Messias von dort kommen?“ fragte Nathanael. „Kommen Sie und sehen Sie“, sagte Philip.</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sagte Jesus zu Nathanael. „Du bist ein wahrer Israelit, ich habe dich gesehen, als du noch unter dem Feigenbaum warst, bevor Philippus dich rief.“</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de" altLang="ko-KR" sz="3000">
                <a:solidFill>
                  <a:schemeClr val="tx1">
                    <a:lumMod val="65000"/>
                    <a:lumOff val="35000"/>
                  </a:schemeClr>
                </a:solidFill>
              </a:rPr>
              <a:t>Nathanael war darüber überrascht und lobte Jesus: „Rabbi, du bist der Sohn Gottes und der König von Israel.“</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Die heutige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chemeClr val="tx1">
                    <a:lumMod val="65000"/>
                    <a:lumOff val="35000"/>
                  </a:schemeClr>
                </a:solidFill>
              </a:rPr>
              <a:t>Sobald Nathanael das herausfand</a:t>
            </a:r>
            <a:r xmlns:a="http://schemas.openxmlformats.org/drawingml/2006/main">
              <a:rPr altLang="en-US" lang="de" sz="3200">
                <a:solidFill>
                  <a:schemeClr val="tx1">
                    <a:lumMod val="65000"/>
                    <a:lumOff val="35000"/>
                  </a:schemeClr>
                </a:solidFill>
              </a:rPr>
              <a:t> </a:t>
            </a:r>
            <a:r xmlns:a="http://schemas.openxmlformats.org/drawingml/2006/main">
              <a:rPr altLang="ko-KR" lang="de" sz="3200">
                <a:solidFill>
                  <a:schemeClr val="tx1">
                    <a:lumMod val="65000"/>
                    <a:lumOff val="35000"/>
                  </a:schemeClr>
                </a:solidFill>
              </a:rPr>
              <a:t>Jesus ist der Messias, er hat Jesus die Ehre gegeben.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Er wurde ein Jünger Jesu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Wir müssen Jesus, der unser Retter ist, die Ehre geben, ein Leben als Jünger Jesu führen und ihm gehorchen.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Heute ist dir in der Stadt David ein Retter geboren worden; er ist Christus, der Herr.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Wie</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rgbClr val="ff0000"/>
                </a:solidFill>
              </a:rPr>
              <a:t>Wer ist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rgbClr val="0070c0"/>
                </a:solidFill>
              </a:rPr>
              <a:t>Jesus ist...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ist derjenige, der Menschen zu Jüngern ruft, damit sie wie er sein können.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Wer stellte Jesus Nathanael vor?</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① </a:t>
            </a:r>
            <a:r xmlns:a="http://schemas.openxmlformats.org/drawingml/2006/main">
              <a:rPr altLang="ko-KR" lang="de"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② </a:t>
            </a:r>
            <a:r xmlns:a="http://schemas.openxmlformats.org/drawingml/2006/main">
              <a:rPr altLang="ko-KR" lang="de" sz="2800">
                <a:solidFill>
                  <a:schemeClr val="tx1">
                    <a:lumMod val="65000"/>
                    <a:lumOff val="35000"/>
                  </a:schemeClr>
                </a:solidFill>
              </a:rPr>
              <a:t>Philipp</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③ </a:t>
            </a:r>
            <a:r xmlns:a="http://schemas.openxmlformats.org/drawingml/2006/main">
              <a:rPr altLang="ko-KR" lang="de" sz="2800">
                <a:solidFill>
                  <a:schemeClr val="tx1">
                    <a:lumMod val="65000"/>
                    <a:lumOff val="35000"/>
                  </a:schemeClr>
                </a:solidFill>
              </a:rPr>
              <a:t>Andreas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④ </a:t>
            </a:r>
            <a:r xmlns:a="http://schemas.openxmlformats.org/drawingml/2006/main">
              <a:rPr altLang="ko-KR" lang="de" sz="2800">
                <a:solidFill>
                  <a:schemeClr val="tx1">
                    <a:lumMod val="65000"/>
                    <a:lumOff val="35000"/>
                  </a:schemeClr>
                </a:solidFill>
              </a:rPr>
              <a:t>Paul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rgbClr val="ff0000"/>
                </a:solidFill>
              </a:rPr>
              <a:t>② </a:t>
            </a:r>
            <a:r xmlns:a="http://schemas.openxmlformats.org/drawingml/2006/main">
              <a:rPr altLang="ko-KR" lang="de" sz="2800">
                <a:solidFill>
                  <a:srgbClr val="ff0000"/>
                </a:solidFill>
              </a:rPr>
              <a:t>Philipp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Philippus fand Nathanael und sagte zu ihm: „Wir haben den gefunden, über den Mose im Gesetz geschrieben hat und über den auch die Propheten geschrieben haben: Jesus von Nazareth, den Sohn Josephs.“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John</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1:</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57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Die Person, die durch das Dach herunterkam</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Er stand auf, nahm seine Matte und ging vor aller Augen hinaus. Das überraschte alle und sie lobten Gott mit den Worten: „So etwas haben wir noch nie gesehen!“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Markieren</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Als die Menschen von der Heilung Jesu hörten, brachten sie ihren gelähmten Freund mit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Aber dort, wo Jesus war, waren zu viele Menschen. Deshalb konnten sie ihren gelähmten Freund nicht durch das Dach zu Jesus bringen.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Schließlich durchbrachen diejenigen, die den gelähmten Freund brachten, das Dach und schickten den gelähmten Freund zu Jesus.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Jesus sah ihren Glauben und sagte: „Deine Sünden sind vergeben. Steh auf und geh nach Hause.“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de" altLang="ko-KR" sz="3000">
                <a:solidFill>
                  <a:schemeClr val="tx1">
                    <a:lumMod val="65000"/>
                    <a:lumOff val="35000"/>
                  </a:schemeClr>
                </a:solidFill>
              </a:rPr>
              <a:t>Überraschenderweise wurde der Gelähmte im Moment geheilt. Dann stand er auf, ging umher und verherrlichte Gott.</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de" altLang="ko-KR" sz="2400">
                <a:solidFill>
                  <a:schemeClr val="tx1">
                    <a:lumMod val="65000"/>
                    <a:lumOff val="35000"/>
                  </a:schemeClr>
                </a:solidFill>
              </a:rPr>
              <a:t>Als es für Maria an der Zeit war, ein Kind zu bekommen, musste sie nach Bethlehem gehen. Aber weil kein Platz war, bekam sie ein Baby in einer Krippe.</a:t>
            </a:r>
            <a:r xmlns:a="http://schemas.openxmlformats.org/drawingml/2006/main">
              <a:rPr lang="de"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Die heutige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chemeClr val="tx1">
                    <a:lumMod val="65000"/>
                    <a:lumOff val="35000"/>
                  </a:schemeClr>
                </a:solidFill>
              </a:rPr>
              <a:t>Die Freunde von Paralytic hatten Schwierigkeiten und Behinderungen, konnten es aber nicht aufgeben, zu Jesus zu gehen. Weil sie an Jesus glaubten.</a:t>
            </a:r>
            <a:r xmlns:a="http://schemas.openxmlformats.org/drawingml/2006/main">
              <a:rPr altLang="en-US" lang="de" sz="3200">
                <a:solidFill>
                  <a:schemeClr val="tx1">
                    <a:lumMod val="65000"/>
                    <a:lumOff val="35000"/>
                  </a:schemeClr>
                </a:solidFill>
              </a:rPr>
              <a:t> </a:t>
            </a:r>
            <a:r xmlns:a="http://schemas.openxmlformats.org/drawingml/2006/main">
              <a:rPr altLang="ko-KR" lang="de" sz="3200">
                <a:solidFill>
                  <a:schemeClr val="tx1">
                    <a:lumMod val="65000"/>
                    <a:lumOff val="35000"/>
                  </a:schemeClr>
                </a:solidFill>
              </a:rPr>
              <a:t>Haben wir Glauben an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Wenn wir im Glauben zu Jesus kommen, dürfen wir trotz der Schwierigkeiten und Hindernisse, die uns blockieren, nicht aufgeben.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Auf diese Weise werden wir in der Lage sein, Gott wie ein gelähmter Mensch zu ehren.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rgbClr val="ff0000"/>
                </a:solidFill>
              </a:rPr>
              <a:t>Wer ist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lehnt diejenigen nicht ab, die zu ihm kommen. Und er gibt denen, die zu ihm kommen, was sie brauchen.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Wodurch kam der Gelähmte zu Jesus?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① </a:t>
            </a:r>
            <a:r xmlns:a="http://schemas.openxmlformats.org/drawingml/2006/main">
              <a:rPr altLang="ko-KR" lang="de" sz="2800">
                <a:solidFill>
                  <a:schemeClr val="tx1">
                    <a:lumMod val="65000"/>
                    <a:lumOff val="35000"/>
                  </a:schemeClr>
                </a:solidFill>
              </a:rPr>
              <a:t>Fenster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② </a:t>
            </a:r>
            <a:r xmlns:a="http://schemas.openxmlformats.org/drawingml/2006/main">
              <a:rPr altLang="ko-KR" lang="de" sz="2800">
                <a:solidFill>
                  <a:schemeClr val="tx1">
                    <a:lumMod val="65000"/>
                    <a:lumOff val="35000"/>
                  </a:schemeClr>
                </a:solidFill>
              </a:rPr>
              <a:t>Tor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③ </a:t>
            </a:r>
            <a:r xmlns:a="http://schemas.openxmlformats.org/drawingml/2006/main">
              <a:rPr altLang="ko-KR" lang="de" sz="2800">
                <a:solidFill>
                  <a:schemeClr val="tx1">
                    <a:lumMod val="65000"/>
                    <a:lumOff val="35000"/>
                  </a:schemeClr>
                </a:solidFill>
              </a:rPr>
              <a:t>Wand</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④ </a:t>
            </a:r>
            <a:r xmlns:a="http://schemas.openxmlformats.org/drawingml/2006/main">
              <a:rPr altLang="ko-KR" lang="de" sz="2800">
                <a:solidFill>
                  <a:schemeClr val="tx1">
                    <a:lumMod val="65000"/>
                    <a:lumOff val="35000"/>
                  </a:schemeClr>
                </a:solidFill>
              </a:rPr>
              <a:t>Dach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rgbClr val="ff0000"/>
                </a:solidFill>
              </a:rPr>
              <a:t>④ </a:t>
            </a:r>
            <a:r xmlns:a="http://schemas.openxmlformats.org/drawingml/2006/main">
              <a:rPr altLang="ko-KR" lang="de" sz="2800">
                <a:solidFill>
                  <a:srgbClr val="ff0000"/>
                </a:solidFill>
              </a:rPr>
              <a:t>Dach</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Er stand auf, nahm seine Matte und ging vor aller Augen hinaus. Das überraschte alle und sie lobten Gott mit den Worten: „So etwas haben wir noch nie gesehen!“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Markieren</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58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Jesus ruft Matthäus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Als Jesus von dort weiterging, sah er einen Mann namens Matthäus am Stand des Zöllners sitzen. „Folge mir“, sagte er zu ihm und Matthew stand auf und folgte ihm.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Matthew</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de" altLang="ko-KR" sz="3000">
                <a:solidFill>
                  <a:schemeClr val="tx1">
                    <a:lumMod val="65000"/>
                    <a:lumOff val="35000"/>
                  </a:schemeClr>
                </a:solidFill>
              </a:rPr>
              <a:t>Es gab einen Steuereintreiber namens Matthew. Er war im Auftrag Roms Steuereinnehmer für die Israeliten.</a:t>
            </a:r>
            <a:r xmlns:a="http://schemas.openxmlformats.org/drawingml/2006/main">
              <a:rPr lang="de"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de" altLang="ko-KR" sz="3000">
                <a:solidFill>
                  <a:schemeClr val="tx1">
                    <a:lumMod val="65000"/>
                    <a:lumOff val="35000"/>
                  </a:schemeClr>
                </a:solidFill>
              </a:rPr>
              <a:t>Matthew war Steuereintreiber, also hatte er viel Geld. Aber die Juden hassten die Steuereintreiber, die für Rom, den Eroberer, arbeiteten.</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Jesus sah Matthäus an, der am Steuerhäuschen saß, und sagte zu ihm: "Folgen Sie mir"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Matthäus gab sofort alles auf und folgte Jesus. Es geschah, weil er Jesus dafür dankte, dass er ihn gerufen hatte.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Unterdessen erklang eine Stimme vom Himmel zu den Hirten, die sich in Bethlehem um die Schafe kümmerten.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de" altLang="ko-KR" sz="3000">
                <a:solidFill>
                  <a:schemeClr val="tx1">
                    <a:lumMod val="65000"/>
                    <a:lumOff val="35000"/>
                  </a:schemeClr>
                </a:solidFill>
              </a:rPr>
              <a:t>„Den Arzt braucht es nicht für die Gesunden, sondern für die Kranken.“ Matthäus wurde ein Jünger Jesu.</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Die heutige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Matthew war ein von seinem Volk gehasster Steuereintreiber. Doch Jesus rief Matthäus und machte ihn zu seinem Jünger.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Wir sind auch Gottes Volk. Aber wir reichen nicht aus, um als Jünger Jesu berufen zu werden.</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de" sz="3200">
                <a:solidFill>
                  <a:schemeClr val="tx1">
                    <a:lumMod val="65000"/>
                    <a:lumOff val="35000"/>
                  </a:schemeClr>
                </a:solidFill>
              </a:rPr>
              <a:t>Jesus ruft uns jedoch dazu auf, seine Jünger zu machen. Deshalb müssen wir ihm gehorchen, um seiner Berufung würdig zu sein.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rgbClr val="ff0000"/>
                </a:solidFill>
              </a:rPr>
              <a:t>Wer ist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ruft Menschen, die in der Welt abgelehnt werden, dazu auf, Gottes Volk zu werden.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Was war Matthews Job?</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① </a:t>
            </a:r>
            <a:r xmlns:a="http://schemas.openxmlformats.org/drawingml/2006/main">
              <a:rPr altLang="ko-KR" lang="de" sz="2800">
                <a:solidFill>
                  <a:schemeClr val="tx1">
                    <a:lumMod val="65000"/>
                    <a:lumOff val="35000"/>
                  </a:schemeClr>
                </a:solidFill>
              </a:rPr>
              <a:t>Steuereintreiber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② </a:t>
            </a:r>
            <a:r xmlns:a="http://schemas.openxmlformats.org/drawingml/2006/main">
              <a:rPr altLang="ko-KR" lang="de" sz="2800">
                <a:solidFill>
                  <a:schemeClr val="tx1">
                    <a:lumMod val="65000"/>
                    <a:lumOff val="35000"/>
                  </a:schemeClr>
                </a:solidFill>
              </a:rPr>
              <a:t>Fischer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③ </a:t>
            </a:r>
            <a:r xmlns:a="http://schemas.openxmlformats.org/drawingml/2006/main">
              <a:rPr altLang="ko-KR" lang="de" sz="2800">
                <a:solidFill>
                  <a:schemeClr val="tx1">
                    <a:lumMod val="65000"/>
                    <a:lumOff val="35000"/>
                  </a:schemeClr>
                </a:solidFill>
              </a:rPr>
              <a:t>Zimmermann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④ </a:t>
            </a:r>
            <a:r xmlns:a="http://schemas.openxmlformats.org/drawingml/2006/main">
              <a:rPr altLang="ko-KR" lang="de" sz="2800">
                <a:solidFill>
                  <a:schemeClr val="tx1">
                    <a:lumMod val="65000"/>
                    <a:lumOff val="35000"/>
                  </a:schemeClr>
                </a:solidFill>
              </a:rPr>
              <a:t>Priester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rgbClr val="ff0000"/>
                </a:solidFill>
              </a:rPr>
              <a:t>① </a:t>
            </a:r>
            <a:r xmlns:a="http://schemas.openxmlformats.org/drawingml/2006/main">
              <a:rPr altLang="ko-KR" lang="de" sz="2800">
                <a:solidFill>
                  <a:srgbClr val="ff0000"/>
                </a:solidFill>
              </a:rPr>
              <a:t>Steuereintreiber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Als Jesus von dort weiterging, sah er einen Mann namens Matthäus am Stand des Zöllners sitzen. „Folge mir“, sagte er zu ihm und Matthew stand auf und folgte ihm.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Matthew</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59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Jesus wählte die zwölf Jünger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Eines dieser Tage ging Jesus auf einen Berghang, um zu beten, und verbrachte die Nacht damit, zu Gott zu beten.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de" sz="3600">
                <a:solidFill>
                  <a:schemeClr val="tx1">
                    <a:lumMod val="65000"/>
                    <a:lumOff val="35000"/>
                  </a:schemeClr>
                </a:solidFill>
              </a:rPr>
              <a:t>Als der Morgen kam, rief er seine Jünger zu sich und wählte zwölf von ihnen aus, die er auch zu Aposteln ernannte:</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Lukas</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6:</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de" altLang="ko-KR" sz="3000">
                <a:solidFill>
                  <a:schemeClr val="tx1">
                    <a:lumMod val="65000"/>
                    <a:lumOff val="35000"/>
                  </a:schemeClr>
                </a:solidFill>
              </a:rPr>
              <a:t>Es gab viele Menschen, die Jesus hörten und ihm folgten. Sie gingen mit Jesus und lernten von Jesus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Nach dem Gebet wählte Jesus gezielt zwölf von ihnen als enge Jünger aus.</a:t>
            </a:r>
            <a:r xmlns:a="http://schemas.openxmlformats.org/drawingml/2006/main">
              <a:rPr lang="de"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de" altLang="ko-KR" sz="3000">
                <a:solidFill>
                  <a:schemeClr val="tx1">
                    <a:lumMod val="65000"/>
                    <a:lumOff val="35000"/>
                  </a:schemeClr>
                </a:solidFill>
              </a:rPr>
              <a:t>Sie wurden ausgewählt, um mit Jesus zu leben, das Evangelium zu predigen und Dämonen auszutreiben.</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„Ehre dem Himmel, Friede der Erde! Freue dich, Jesus ist geboren.“ Engel vom Himmel sagten</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de" sz="3000">
                <a:solidFill>
                  <a:schemeClr val="tx1">
                    <a:lumMod val="65000"/>
                    <a:lumOff val="35000"/>
                  </a:schemeClr>
                </a:solidFill>
              </a:rPr>
              <a:t>Die Jünger waren die unterschiedlichsten Menschen: Einige von ihnen waren Fischer, ein Steuereintreiber, ein Revolutionär, einige von ihnen waren hitzig.</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Aber Jesus betete zu Gott, er möge seine Jünger gut auswählen, und er wählte sie gut aus, kümmerte sich gut um sie und lehrte sie gut.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Die heutige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de" sz="2800">
                <a:solidFill>
                  <a:schemeClr val="tx1">
                    <a:lumMod val="65000"/>
                    <a:lumOff val="35000"/>
                  </a:schemeClr>
                </a:solidFill>
              </a:rPr>
              <a:t>Aus diesem Grund hat Jesus seine Jünger ausgewählt: 1) um sie das Wort Gottes zu lehren, 2) um sie dazu zu bringen, das Evangelium entsprechend dem zu predigen, was sie gelernt haben, und 3) um sie dazu zu bringen, die Macht des Reiches Gottes zu verkünden. Aus diesen Gründen wählte Jesus seine Jünger aus.</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Wir sind auch Jünger Jesu.</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de" sz="2800">
                <a:solidFill>
                  <a:schemeClr val="tx1">
                    <a:lumMod val="65000"/>
                    <a:lumOff val="35000"/>
                  </a:schemeClr>
                </a:solidFill>
              </a:rPr>
              <a:t>Unsere Arbeit ist die gleiche wie die Arbeit der zwölf Jünger Jesu.</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de" sz="2800">
                <a:solidFill>
                  <a:schemeClr val="tx1">
                    <a:lumMod val="65000"/>
                    <a:lumOff val="35000"/>
                  </a:schemeClr>
                </a:solidFill>
              </a:rPr>
              <a:t>Lasst uns ab heute das Leben eines Jüngers leben </a:t>
            </a:r>
            <a:r xmlns:a="http://schemas.openxmlformats.org/drawingml/2006/main">
              <a:rPr altLang="ko-KR" lang="de" sz="3200">
                <a:solidFill>
                  <a:schemeClr val="tx1">
                    <a:lumMod val="65000"/>
                    <a:lumOff val="35000"/>
                  </a:schemeClr>
                </a:solidFill>
              </a:rPr>
              <a:t>.</a:t>
            </a:r>
            <a:r xmlns:a="http://schemas.openxmlformats.org/drawingml/2006/main">
              <a:rPr altLang="en-US" lang="de"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t>Wer ist Jesus?</a:t>
            </a:r>
            <a:r xmlns:a="http://schemas.openxmlformats.org/drawingml/2006/main">
              <a:rPr altLang="en-US" lang="d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rgbClr val="0070c0"/>
                </a:solidFill>
              </a:rPr>
              <a:t>Jesus</a:t>
            </a:r>
            <a:r xmlns:a="http://schemas.openxmlformats.org/drawingml/2006/main">
              <a:rPr altLang="en-US" lang="de" sz="3600">
                <a:solidFill>
                  <a:srgbClr val="0070c0"/>
                </a:solidFill>
              </a:rPr>
              <a:t> </a:t>
            </a:r>
            <a:r xmlns:a="http://schemas.openxmlformats.org/drawingml/2006/main">
              <a:rPr altLang="ko-KR" lang="de" sz="3600">
                <a:solidFill>
                  <a:srgbClr val="0070c0"/>
                </a:solidFill>
              </a:rPr>
              <a:t>Ist…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ist derjenige, der uns die Wahrheit des Himmels lehrt, damit wir wie Jesu Jünger wachsen können.</a:t>
            </a:r>
            <a:r xmlns:a="http://schemas.openxmlformats.org/drawingml/2006/main">
              <a:rPr altLang="en-US" lang="de"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Wie viele Jünger hat Jesus als Apostel (die Gesandten) ausgewählt?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① </a:t>
            </a:r>
            <a:r xmlns:a="http://schemas.openxmlformats.org/drawingml/2006/main">
              <a:rPr altLang="ko-KR" lang="de" sz="2800">
                <a:solidFill>
                  <a:schemeClr val="tx1">
                    <a:lumMod val="65000"/>
                    <a:lumOff val="35000"/>
                  </a:schemeClr>
                </a:solidFill>
              </a:rPr>
              <a:t>zehn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② </a:t>
            </a:r>
            <a:r xmlns:a="http://schemas.openxmlformats.org/drawingml/2006/main">
              <a:rPr altLang="ko-KR" lang="de" sz="2800">
                <a:solidFill>
                  <a:schemeClr val="tx1">
                    <a:lumMod val="65000"/>
                    <a:lumOff val="35000"/>
                  </a:schemeClr>
                </a:solidFill>
              </a:rPr>
              <a:t>elf</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③ </a:t>
            </a:r>
            <a:r xmlns:a="http://schemas.openxmlformats.org/drawingml/2006/main">
              <a:rPr altLang="ko-KR" lang="de" sz="2800">
                <a:solidFill>
                  <a:schemeClr val="tx1">
                    <a:lumMod val="65000"/>
                    <a:lumOff val="35000"/>
                  </a:schemeClr>
                </a:solidFill>
              </a:rPr>
              <a:t>zwölf</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④ </a:t>
            </a:r>
            <a:r xmlns:a="http://schemas.openxmlformats.org/drawingml/2006/main">
              <a:rPr altLang="ko-KR" lang="de" sz="2800">
                <a:solidFill>
                  <a:schemeClr val="tx1">
                    <a:lumMod val="65000"/>
                    <a:lumOff val="35000"/>
                  </a:schemeClr>
                </a:solidFill>
              </a:rPr>
              <a:t>vierzehn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rgbClr val="ff0000"/>
                </a:solidFill>
              </a:rPr>
              <a:t>③ </a:t>
            </a:r>
            <a:r xmlns:a="http://schemas.openxmlformats.org/drawingml/2006/main">
              <a:rPr altLang="ko-KR" lang="de" sz="2800">
                <a:solidFill>
                  <a:srgbClr val="ff0000"/>
                </a:solidFill>
              </a:rPr>
              <a:t>zwölf</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Eines dieser Tage ging Jesus auf einen Berghang, um zu beten, und verbrachte die Nacht damit, zu Gott zu beten.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de" sz="3600">
                <a:solidFill>
                  <a:schemeClr val="tx1">
                    <a:lumMod val="65000"/>
                    <a:lumOff val="35000"/>
                  </a:schemeClr>
                </a:solidFill>
              </a:rPr>
              <a:t>Als der Morgen kam, rief er seine Jünger zu sich und wählte zwölf von ihnen aus, die er auch zu Aposteln ernannte:</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Lukas</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6:</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60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Das Evangelium, das Jesus auf dem Berg lehrte.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Als er nun die Menschenmenge sah, stieg er auf einen Berghang und setzte sich. Seine Jünger kamen zu ihm,</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de" sz="3600">
                <a:solidFill>
                  <a:schemeClr val="tx1">
                    <a:lumMod val="65000"/>
                    <a:lumOff val="35000"/>
                  </a:schemeClr>
                </a:solidFill>
              </a:rPr>
              <a:t>Und er fing an, sie zu lehren, indem er sagte: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de" sz="3600">
                <a:solidFill>
                  <a:schemeClr val="tx1">
                    <a:lumMod val="65000"/>
                    <a:lumOff val="35000"/>
                  </a:schemeClr>
                </a:solidFill>
              </a:rPr>
              <a:t>„Selig sind die Armen im Geiste, denn ihnen gehört das Himmelreich.</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Matthew</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de" altLang="ko-KR" sz="3000">
                <a:solidFill>
                  <a:schemeClr val="tx1">
                    <a:lumMod val="65000"/>
                    <a:lumOff val="35000"/>
                  </a:schemeClr>
                </a:solidFill>
              </a:rPr>
              <a:t>Jesus lehrte die Menge auf dem Berg, wie man als Volk des Reiches Gottes lebt.</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„Selig sind die Armen im Geiste, denn ihnen gehört das Himmelreich.</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Wie die Engel sagten, wurde Jesus gesund in einer Krippe geboren.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Du hast gelernt, deine Zähne mit deinen Zähnen zurückzuzahlen, aber ich sage dir, du sollst jedem, der die rechte Wange trifft, die linke Wange geben. Dann werdet ihr Kinder Gottes sein!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Schauen Sie sich die Vögel in der Luft an. Vögel erledigen keine Arbeit auf dem Bauernhof, aber Gott füttert sie alle. Wird er sich nicht mehr um dich kümmern als um die Vögel?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de" altLang="ko-KR" sz="3000">
                <a:solidFill>
                  <a:schemeClr val="tx1">
                    <a:lumMod val="65000"/>
                    <a:lumOff val="35000"/>
                  </a:schemeClr>
                </a:solidFill>
              </a:rPr>
              <a:t>Die Menschen waren von der Lehre Jesu sehr überrascht. Weil Jesus im Gegensatz zu gewöhnlichen Bibellehrern Autorität hatte.</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Die heutige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chemeClr val="tx1">
                    <a:lumMod val="65000"/>
                    <a:lumOff val="35000"/>
                  </a:schemeClr>
                </a:solidFill>
              </a:rPr>
              <a:t>Jesus sagt es uns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dass sich das Leben des Volkes Gottes von dem der Welt unterscheidet.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Gibt es in unserem Leben Unterschiede zu denen, die nicht an Jesus glauben?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Werfen wir einen Blick auf uns selbst und führen wir ein Leben, das des Reiches Gottes würdig ist.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t>Wer ist Jesus?</a:t>
            </a:r>
            <a:r xmlns:a="http://schemas.openxmlformats.org/drawingml/2006/main">
              <a:rPr altLang="en-US" lang="d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ist derjenige, der uns verwandelt, damit wir wie die Menschen im Reich Gottes leben können.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t>Das heutige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Was können die Armen im Geiste bekommen?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① </a:t>
            </a:r>
            <a:r xmlns:a="http://schemas.openxmlformats.org/drawingml/2006/main">
              <a:rPr altLang="ko-KR" lang="de" sz="2800">
                <a:solidFill>
                  <a:schemeClr val="tx1">
                    <a:lumMod val="65000"/>
                    <a:lumOff val="35000"/>
                  </a:schemeClr>
                </a:solidFill>
              </a:rPr>
              <a:t>Geld</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② </a:t>
            </a:r>
            <a:r xmlns:a="http://schemas.openxmlformats.org/drawingml/2006/main">
              <a:rPr altLang="ko-KR" lang="de" sz="2800">
                <a:solidFill>
                  <a:schemeClr val="tx1">
                    <a:lumMod val="65000"/>
                    <a:lumOff val="35000"/>
                  </a:schemeClr>
                </a:solidFill>
              </a:rPr>
              <a:t>Essen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③ </a:t>
            </a:r>
            <a:r xmlns:a="http://schemas.openxmlformats.org/drawingml/2006/main">
              <a:rPr altLang="ko-KR" lang="de" sz="2800">
                <a:solidFill>
                  <a:schemeClr val="tx1">
                    <a:lumMod val="65000"/>
                    <a:lumOff val="35000"/>
                  </a:schemeClr>
                </a:solidFill>
              </a:rPr>
              <a:t>Ehre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④ </a:t>
            </a:r>
            <a:r xmlns:a="http://schemas.openxmlformats.org/drawingml/2006/main">
              <a:rPr altLang="ko-KR" lang="de" sz="2800">
                <a:solidFill>
                  <a:schemeClr val="tx1">
                    <a:lumMod val="65000"/>
                    <a:lumOff val="35000"/>
                  </a:schemeClr>
                </a:solidFill>
              </a:rPr>
              <a:t>Reich Gottes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rgbClr val="ff0000"/>
                </a:solidFill>
              </a:rPr>
              <a:t>④ </a:t>
            </a:r>
            <a:r xmlns:a="http://schemas.openxmlformats.org/drawingml/2006/main">
              <a:rPr altLang="ko-KR" lang="de" sz="2800">
                <a:solidFill>
                  <a:srgbClr val="ff0000"/>
                </a:solidFill>
              </a:rPr>
              <a:t>Reich Gottes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Als er nun die Menschenmenge sah, stieg er auf einen Berghang und setzte sich. Seine Jünger kamen zu ihm,</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de" sz="3600">
                <a:solidFill>
                  <a:schemeClr val="tx1">
                    <a:lumMod val="65000"/>
                    <a:lumOff val="35000"/>
                  </a:schemeClr>
                </a:solidFill>
              </a:rPr>
              <a:t>Und er fing an, sie zu lehren, indem er sagte: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de" sz="3600">
                <a:solidFill>
                  <a:schemeClr val="tx1">
                    <a:lumMod val="65000"/>
                    <a:lumOff val="35000"/>
                  </a:schemeClr>
                </a:solidFill>
              </a:rPr>
              <a:t>„Selig sind die Armen im Geiste, denn ihnen gehört das Himmelreich.</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Matthew</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61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Jesus beruhigt den Sturm</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Er stand auf, tadelte den Wind und sagte zu den Wellen: „Ruhe! Sei still!“ Dann ließ der Wind nach und es war völlig ruhig.</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Markieren</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4:</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Jesus und seine Jünger bestiegen gemeinsam ein Boot, um den See Galiläa zu überqueren.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de" altLang="ko-KR" sz="2500">
                <a:solidFill>
                  <a:schemeClr val="tx1">
                    <a:lumMod val="65000"/>
                    <a:lumOff val="35000"/>
                  </a:schemeClr>
                </a:solidFill>
              </a:rPr>
              <a:t>Die Hirten von Bethlehem kamen, um den Sohn Gottes zu sehen, der Menschen retten würde. "Jesus! der Sohn Gottes! Danke, dass Sie in dieses Land gekommen sind!“</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Als wir den See überquerten, wehte plötzlich ein heftiger Wind und eine schreckliche Welle kam.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Die Jünger sagten schließlich zu Jesus. „Lehrer, ist es Ihnen egal, ob wir ertrinken!“</a:t>
            </a:r>
            <a:r xmlns:a="http://schemas.openxmlformats.org/drawingml/2006/main">
              <a:rPr lang="de"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Jesus tadelte den Wind und sagte zu den Wellen: „Ruhe! Sei ruhig!" Dann ließ der Wind nach und es war völlig ruhig.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Sie hatten Angst und fragten einander: „Wer ist das? Sogar der Wind und die Wellen gehorchen ihm!“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Die heutige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chemeClr val="tx1">
                    <a:lumMod val="65000"/>
                    <a:lumOff val="35000"/>
                  </a:schemeClr>
                </a:solidFill>
              </a:rPr>
              <a:t>Nur Gott kann das Meer beherrschen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und der Wind.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Deshalb ist Jesus der Gott, der die Welt erschafft und regiert.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Wir glauben, dass Jesus nicht einer von vielen Göttern ist, sondern der einzige und allmächtige Schöpfergott.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Wir müssen unseren Glauben stärken, indem wir uns an diese Tatsache erinnern.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rgbClr val="ff0000"/>
                </a:solidFill>
              </a:rPr>
              <a:t>Wer ist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rgbClr val="0070c0"/>
                </a:solidFill>
              </a:rPr>
              <a:t>Jesus</a:t>
            </a:r>
            <a:r xmlns:a="http://schemas.openxmlformats.org/drawingml/2006/main">
              <a:rPr altLang="en-US" lang="de" sz="3600">
                <a:solidFill>
                  <a:srgbClr val="0070c0"/>
                </a:solidFill>
              </a:rPr>
              <a:t> </a:t>
            </a:r>
            <a:r xmlns:a="http://schemas.openxmlformats.org/drawingml/2006/main">
              <a:rPr altLang="ko-KR" lang="de" sz="3600">
                <a:solidFill>
                  <a:srgbClr val="0070c0"/>
                </a:solidFill>
              </a:rPr>
              <a:t>Ist..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ist der Besitzer aller Dinge, der alles auf dieser Welt erschafft und regiert.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Was befahl Jesus über das Meer und den Wind?</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① </a:t>
            </a:r>
            <a:r xmlns:a="http://schemas.openxmlformats.org/drawingml/2006/main">
              <a:rPr altLang="ko-KR" lang="de" sz="2800">
                <a:solidFill>
                  <a:schemeClr val="tx1">
                    <a:lumMod val="65000"/>
                    <a:lumOff val="35000"/>
                  </a:schemeClr>
                </a:solidFill>
              </a:rPr>
              <a:t>sei still</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② </a:t>
            </a:r>
            <a:r xmlns:a="http://schemas.openxmlformats.org/drawingml/2006/main">
              <a:rPr altLang="ko-KR" lang="de" sz="2800">
                <a:solidFill>
                  <a:schemeClr val="tx1">
                    <a:lumMod val="65000"/>
                    <a:lumOff val="35000"/>
                  </a:schemeClr>
                </a:solidFill>
              </a:rPr>
              <a:t>laufen und spielen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③ </a:t>
            </a:r>
            <a:r xmlns:a="http://schemas.openxmlformats.org/drawingml/2006/main">
              <a:rPr altLang="ko-KR" lang="de" sz="2800">
                <a:solidFill>
                  <a:schemeClr val="tx1">
                    <a:lumMod val="65000"/>
                    <a:lumOff val="35000"/>
                  </a:schemeClr>
                </a:solidFill>
              </a:rPr>
              <a:t>wecken</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hoch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④ </a:t>
            </a:r>
            <a:r xmlns:a="http://schemas.openxmlformats.org/drawingml/2006/main">
              <a:rPr altLang="ko-KR" lang="de" sz="2800">
                <a:solidFill>
                  <a:schemeClr val="tx1">
                    <a:lumMod val="65000"/>
                    <a:lumOff val="35000"/>
                  </a:schemeClr>
                </a:solidFill>
              </a:rPr>
              <a:t>öffnen</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dein</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Augen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rgbClr val="ff0000"/>
                </a:solidFill>
              </a:rPr>
              <a:t>① </a:t>
            </a:r>
            <a:r xmlns:a="http://schemas.openxmlformats.org/drawingml/2006/main">
              <a:rPr altLang="ko-KR" lang="de" sz="2800">
                <a:solidFill>
                  <a:srgbClr val="ff0000"/>
                </a:solidFill>
              </a:rPr>
              <a:t>sei still</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Er stand auf, tadelte den Wind und sagte zu den Wellen: „Ruhe! Sei still!“ Dann ließ der Wind nach und es war völlig ruhig.</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Markieren</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4:</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62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Wer hat meine Kleidung berührt?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Als sie von Jesus hörte, trat sie in der Menge hinter ihn und berührte seinen Mantel.</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de" sz="3600">
                <a:solidFill>
                  <a:schemeClr val="tx1">
                    <a:lumMod val="65000"/>
                    <a:lumOff val="35000"/>
                  </a:schemeClr>
                </a:solidFill>
              </a:rPr>
              <a:t>28.weil sie dachte: „Wenn ich nur seine Kleidung berühre, werde ich geheilt.“</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Markieren</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5:</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Die heutige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chemeClr val="tx1">
                    <a:lumMod val="65000"/>
                    <a:lumOff val="35000"/>
                  </a:schemeClr>
                </a:solidFill>
              </a:rPr>
              <a:t>Jesus, der der Herr über alles ist,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ist der Sohn Gottes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Aber als Jesus in dieses Land kam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Er wurde in einer Krippe mit einer bescheidenen Figur geboren.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Wir, die an Jesus glauben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sind Kinder Gottes.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Aber wir müssen demütig und niedrig leben wie Jesus.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Viele Menschen hörten von Jesus und folgten ihm.</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Dann trat eine Frau hinter ihn und berührte die Kleidung Jesu, um geheilt zu werden.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Eine Frau litt 12 Jahre lang an einer Krankheit namens Blutung. Sie versuchte auf viele Arten, das Problem zu beheben, aber es ließ sich nicht beheben und sie hatte alles ausgegeben, was sie hatte.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„Wer hat meine Kleidung berührt?“ Jesus erkannte sofort, dass seine Macht von ihm ausgegangen war. Sie kam und fiel ihm zu Füßen und sagte ihm die ganze Wahrheit.</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Jesus sagte zu ihr: „Tochter, dein Glaube hat dich geheilt.“ In Frieden gehen.'</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Die heutige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chemeClr val="tx1">
                    <a:lumMod val="65000"/>
                    <a:lumOff val="35000"/>
                  </a:schemeClr>
                </a:solidFill>
              </a:rPr>
              <a:t>Die Frau, die seit 12 Jahren an Blutungen litt, ging zu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mit dem Glauben.</a:t>
            </a:r>
            <a:r xmlns:a="http://schemas.openxmlformats.org/drawingml/2006/main">
              <a:rPr altLang="en-US" lang="de" sz="3200">
                <a:solidFill>
                  <a:schemeClr val="tx1">
                    <a:lumMod val="65000"/>
                    <a:lumOff val="35000"/>
                  </a:schemeClr>
                </a:solidFill>
              </a:rPr>
              <a:t> </a:t>
            </a:r>
            <a:r xmlns:a="http://schemas.openxmlformats.org/drawingml/2006/main">
              <a:rPr altLang="ko-KR" lang="de" sz="3200">
                <a:solidFill>
                  <a:schemeClr val="tx1">
                    <a:lumMod val="65000"/>
                    <a:lumOff val="35000"/>
                  </a:schemeClr>
                </a:solidFill>
              </a:rPr>
              <a:t>Jesus heilte die Frau und lobte ihren Glauben vor dem Volk.</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Gott sieht immer noch unseren Glauben.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Wenn uns schwierige Dinge begegnen,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Lasst uns im Glauben zu Gott kommen.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t>Wer ist Jesus?</a:t>
            </a:r>
            <a:r xmlns:a="http://schemas.openxmlformats.org/drawingml/2006/main">
              <a:rPr altLang="en-US" lang="d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kennt unsere Schmerzen und Schwierigkeiten und löst sie.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Was berührte die Frau, die seit 12 Jahren krank war, mit Jesus?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① </a:t>
            </a:r>
            <a:r xmlns:a="http://schemas.openxmlformats.org/drawingml/2006/main">
              <a:rPr altLang="ko-KR" lang="de" sz="2800">
                <a:solidFill>
                  <a:schemeClr val="tx1">
                    <a:lumMod val="65000"/>
                    <a:lumOff val="35000"/>
                  </a:schemeClr>
                </a:solidFill>
              </a:rPr>
              <a:t>Haare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② </a:t>
            </a:r>
            <a:r xmlns:a="http://schemas.openxmlformats.org/drawingml/2006/main">
              <a:rPr altLang="ko-KR" lang="de" sz="2800">
                <a:solidFill>
                  <a:schemeClr val="tx1">
                    <a:lumMod val="65000"/>
                    <a:lumOff val="35000"/>
                  </a:schemeClr>
                </a:solidFill>
              </a:rPr>
              <a:t>Hand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③ </a:t>
            </a:r>
            <a:r xmlns:a="http://schemas.openxmlformats.org/drawingml/2006/main">
              <a:rPr altLang="ko-KR" lang="de" sz="2800">
                <a:solidFill>
                  <a:schemeClr val="tx1">
                    <a:lumMod val="65000"/>
                    <a:lumOff val="35000"/>
                  </a:schemeClr>
                </a:solidFill>
              </a:rPr>
              <a:t>Füße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④ </a:t>
            </a:r>
            <a:r xmlns:a="http://schemas.openxmlformats.org/drawingml/2006/main">
              <a:rPr altLang="ko-KR" lang="de" sz="2800">
                <a:solidFill>
                  <a:schemeClr val="tx1">
                    <a:lumMod val="65000"/>
                    <a:lumOff val="35000"/>
                  </a:schemeClr>
                </a:solidFill>
              </a:rPr>
              <a:t>Kleidung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rgbClr val="ff0000"/>
                </a:solidFill>
              </a:rPr>
              <a:t>④ </a:t>
            </a:r>
            <a:r xmlns:a="http://schemas.openxmlformats.org/drawingml/2006/main">
              <a:rPr altLang="ko-KR" lang="de" sz="2800">
                <a:solidFill>
                  <a:srgbClr val="ff0000"/>
                </a:solidFill>
              </a:rPr>
              <a:t>Kleidung</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Als sie von Jesus hörte, trat sie in der Menge hinter ihn und berührte seinen Mantel.</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de" sz="3600">
                <a:solidFill>
                  <a:schemeClr val="tx1">
                    <a:lumMod val="65000"/>
                    <a:lumOff val="35000"/>
                  </a:schemeClr>
                </a:solidFill>
              </a:rPr>
              <a:t>weil sie dachte: „Wenn ich nur seine Kleidung berühre, werde ich geheilt.“</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Markieren</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5:</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63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Talitha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de" sz="4000">
                <a:solidFill>
                  <a:srgbClr val="FF0000"/>
                </a:solidFill>
              </a:rPr>
              <a:t>Das heutige Wort</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de" sz="3600">
                <a:solidFill>
                  <a:schemeClr val="tx1">
                    <a:lumMod val="65000"/>
                    <a:lumOff val="35000"/>
                  </a:schemeClr>
                </a:solidFill>
              </a:rPr>
              <a:t>Du wirst schwanger sein und einen Sohn gebären, und du sollst ihm den Namen Jesus geben.</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de" sz="2800">
                <a:solidFill>
                  <a:schemeClr val="tx1">
                    <a:lumMod val="65000"/>
                    <a:lumOff val="35000"/>
                  </a:schemeClr>
                </a:solidFill>
              </a:rPr>
              <a:t>Lukas</a:t>
            </a:r>
            <a:r xmlns:a="http://schemas.openxmlformats.org/drawingml/2006/main">
              <a:rPr altLang="en-US" dirty="0" lang="de" sz="2800">
                <a:solidFill>
                  <a:schemeClr val="tx1">
                    <a:lumMod val="65000"/>
                    <a:lumOff val="35000"/>
                  </a:schemeClr>
                </a:solidFill>
              </a:rPr>
              <a:t> </a:t>
            </a:r>
            <a:r xmlns:a="http://schemas.openxmlformats.org/drawingml/2006/main">
              <a:rPr altLang="ko-KR" dirty="0" lang="de"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t>Wer ist Jesus?</a:t>
            </a:r>
            <a:r xmlns:a="http://schemas.openxmlformats.org/drawingml/2006/main">
              <a:rPr altLang="en-US" lang="d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kam in Demut und Demut auf die Erde, aber er ist unser wahrer König.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Er nahm sie bei der Hand und sagte zu ihr: „Talitha koum!“ (was bedeutet: „Kleines Mädchen, ich sage dir, steh auf!“).</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Markieren</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5:</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Ein Mann namens Jairus, der Vorsteher der Synagoge, kam zu Jesus und sagte: „Meine Tochter liegt im Sterben. Hilf mir."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Auf dem Heimweg mit Jesus lief ein Mann herbei und erzählte, dass seine Tochter bereits gestorben sei.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Als wir nach Hause kamen, war Jairus‘ Tochter bereits tot und die Leute weinten.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Jesus ging hinein und sagte zu ihnen: „Das Kind ist nicht tot, sondern schläft.“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„Er nahm sie bei der Hand und sagte zu ihr: „Talitha koum!“ (was bedeutet: „Kleines Mädchen, ich sage dir, steh auf!“). Sofort stand das Mädchen auf und ging umher.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Die heutige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chemeClr val="tx1">
                    <a:lumMod val="65000"/>
                    <a:lumOff val="35000"/>
                  </a:schemeClr>
                </a:solidFill>
              </a:rPr>
              <a:t>Jesus ist derjenige, der den Tod regiert.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Der Tod ist für die Menschen das Furchtbarste, aber Jesus hat ihn besiegt.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Wir werden eines Tages früher oder später sterben.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Aber Sie müssen keine Angst vor dem Tod haben.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Das liegt daran, dass Jesus derjenige ist, der über den Tod herrscht.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Und wir glauben an Jesus, der den Tod besiegt hat.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rgbClr val="ff0000"/>
                </a:solidFill>
              </a:rPr>
              <a:t>Wer ist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rgbClr val="0070c0"/>
                </a:solidFill>
              </a:rPr>
              <a:t>Jesus ist..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ist derjenige, der Leben schenkt und gleichzeitig derjenige, der das Leben regiert.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e" sz="3200">
                <a:solidFill>
                  <a:schemeClr val="tx1">
                    <a:lumMod val="65000"/>
                    <a:lumOff val="35000"/>
                  </a:schemeClr>
                </a:solidFill>
              </a:rPr>
              <a:t>Was bedeutet „Talitha koum!“ bedeuten?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de" sz="2800">
                <a:solidFill>
                  <a:schemeClr val="tx1">
                    <a:lumMod val="65000"/>
                    <a:lumOff val="35000"/>
                  </a:schemeClr>
                </a:solidFill>
              </a:rPr>
              <a:t>Kleines Mädchen, frühstücken!</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② </a:t>
            </a:r>
            <a:r xmlns:a="http://schemas.openxmlformats.org/drawingml/2006/main">
              <a:rPr altLang="ko-KR" lang="de" sz="2800">
                <a:solidFill>
                  <a:schemeClr val="tx1">
                    <a:lumMod val="65000"/>
                    <a:lumOff val="35000"/>
                  </a:schemeClr>
                </a:solidFill>
              </a:rPr>
              <a:t>Kleines Mädchen, geh ins Bett!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③ </a:t>
            </a:r>
            <a:r xmlns:a="http://schemas.openxmlformats.org/drawingml/2006/main">
              <a:rPr altLang="ko-KR" lang="de" sz="2800">
                <a:solidFill>
                  <a:schemeClr val="tx1">
                    <a:lumMod val="65000"/>
                    <a:lumOff val="35000"/>
                  </a:schemeClr>
                </a:solidFill>
              </a:rPr>
              <a:t>Kleines Mädchen, steh auf!</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④ </a:t>
            </a:r>
            <a:r xmlns:a="http://schemas.openxmlformats.org/drawingml/2006/main">
              <a:rPr altLang="ko-KR" lang="de" sz="2800">
                <a:solidFill>
                  <a:schemeClr val="tx1">
                    <a:lumMod val="65000"/>
                    <a:lumOff val="35000"/>
                  </a:schemeClr>
                </a:solidFill>
              </a:rPr>
              <a:t>Kleines Mädchen, sing ein Lied!</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rgbClr val="ff0000"/>
                </a:solidFill>
              </a:rPr>
              <a:t>③ </a:t>
            </a:r>
            <a:r xmlns:a="http://schemas.openxmlformats.org/drawingml/2006/main">
              <a:rPr altLang="ko-KR" lang="de" sz="2800">
                <a:solidFill>
                  <a:srgbClr val="ff0000"/>
                </a:solidFill>
              </a:rPr>
              <a:t>Kleines Mädchen, steh auf!</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Er nahm sie bei der Hand und sagte zu ihr: „Talitha koum!“ (was bedeutet: „Kleines Mädchen, ich sage dir, steh auf!“).</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Markieren</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5:</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Heute</a:t>
            </a:r>
            <a:r xmlns:a="http://schemas.openxmlformats.org/drawingml/2006/main">
              <a:rPr altLang="en-US" lang="de" sz="4000">
                <a:solidFill>
                  <a:srgbClr val="ff0000"/>
                </a:solidFill>
              </a:rPr>
              <a:t> </a:t>
            </a:r>
            <a:r xmlns:a="http://schemas.openxmlformats.org/drawingml/2006/main">
              <a:rPr altLang="ko-KR" lang="de" sz="4000">
                <a:solidFill>
                  <a:srgbClr val="ff0000"/>
                </a:solidFill>
              </a:rPr>
              <a:t>Quiz</a:t>
            </a:r>
            <a:r xmlns:a="http://schemas.openxmlformats.org/drawingml/2006/main">
              <a:rPr altLang="en-US" lang="de"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Wo wurde Jesus geboren?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① </a:t>
            </a:r>
            <a:r xmlns:a="http://schemas.openxmlformats.org/drawingml/2006/main">
              <a:rPr altLang="ko-KR" lang="de" sz="2800">
                <a:solidFill>
                  <a:schemeClr val="tx1">
                    <a:lumMod val="65000"/>
                    <a:lumOff val="35000"/>
                  </a:schemeClr>
                </a:solidFill>
              </a:rPr>
              <a:t>ist</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Haus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② </a:t>
            </a:r>
            <a:r xmlns:a="http://schemas.openxmlformats.org/drawingml/2006/main">
              <a:rPr altLang="ko-KR" lang="de" sz="2800">
                <a:solidFill>
                  <a:schemeClr val="tx1">
                    <a:lumMod val="65000"/>
                    <a:lumOff val="35000"/>
                  </a:schemeClr>
                </a:solidFill>
              </a:rPr>
              <a:t>Palast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③ </a:t>
            </a:r>
            <a:r xmlns:a="http://schemas.openxmlformats.org/drawingml/2006/main">
              <a:rPr altLang="ko-KR" lang="de" sz="2800">
                <a:solidFill>
                  <a:schemeClr val="tx1">
                    <a:lumMod val="65000"/>
                    <a:lumOff val="35000"/>
                  </a:schemeClr>
                </a:solidFill>
              </a:rPr>
              <a:t>in einer Krippe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④ </a:t>
            </a:r>
            <a:r xmlns:a="http://schemas.openxmlformats.org/drawingml/2006/main">
              <a:rPr altLang="ko-KR" lang="de" sz="2800">
                <a:solidFill>
                  <a:schemeClr val="tx1">
                    <a:lumMod val="65000"/>
                    <a:lumOff val="35000"/>
                  </a:schemeClr>
                </a:solidFill>
              </a:rPr>
              <a:t>Luxushotel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rgbClr val="ff0000"/>
                </a:solidFill>
              </a:rPr>
              <a:t>③ </a:t>
            </a:r>
            <a:r xmlns:a="http://schemas.openxmlformats.org/drawingml/2006/main">
              <a:rPr altLang="ko-KR" lang="de" sz="2800">
                <a:solidFill>
                  <a:srgbClr val="ff0000"/>
                </a:solidFill>
              </a:rPr>
              <a:t>in einer Krippe</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64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Ein kranker Mann im 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chemeClr val="tx1">
                    <a:lumMod val="65000"/>
                    <a:lumOff val="35000"/>
                  </a:schemeClr>
                </a:solidFill>
              </a:rPr>
              <a:t>Da sagte Jesus zu ihm: „Steh auf! Nimm deine Matte und geh.“</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de" altLang="ko-KR" sz="3600">
                <a:solidFill>
                  <a:schemeClr val="tx1">
                    <a:lumMod val="65000"/>
                    <a:lumOff val="35000"/>
                  </a:schemeClr>
                </a:solidFill>
              </a:rPr>
              <a:t>Sofort wurde der Mann geheilt; Er nahm seine Matte und ging. Der Tag, an dem dies geschah, war ein Sabbath,</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Johannes 5:</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In Jerusalem gab es einen Teich namens Bethesda. Dort versammelten sich viele Kranke, die auf die Bewegung des Wassers warteten.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Denn zu bestimmten Zeiten stieg ein Engel des Herrn in den Teich hinab und rührte das Wasser auf; Wer dann nach dem Aufwirbeln des Wassers zuerst eintrat, wurde von seiner Krankheit geheilt.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Es gab einen Mann, der nicht gehen konnte. Als Jesus ihn sah und den Mann fragte, der achtunddreißig Jahre lang dort war. „Willst du gesund werden?“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„Sir, ich habe niemanden, der mir in den Pool hilft, wenn das Wasser gerührt ist. Hilf mir bitte!" Da sagte Jesus zu ihm: „Steh auf! Schnapp dir deine Matte und geh los.“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Wie Jesus sagte, nahm er seine Matte und ging. Sofort wurde der Kranke, der seit 38 Jahren krank war, geheilt.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solidFill>
                  <a:srgbClr val="ff0000"/>
                </a:solidFill>
              </a:rPr>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de" altLang="ko-KR" sz="3600">
                <a:solidFill>
                  <a:schemeClr val="tx1">
                    <a:lumMod val="65000"/>
                    <a:lumOff val="35000"/>
                  </a:schemeClr>
                </a:solidFill>
              </a:rPr>
              <a:t>Das Nötigste für die Kranken am Teich von Bethesda war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e" altLang="ko-KR" sz="3600">
                <a:solidFill>
                  <a:schemeClr val="tx1">
                    <a:lumMod val="65000"/>
                    <a:lumOff val="35000"/>
                  </a:schemeClr>
                </a:solidFill>
              </a:rPr>
              <a:t>geheilt werden.</a:t>
            </a:r>
            <a:r xmlns:a="http://schemas.openxmlformats.org/drawingml/2006/main">
              <a:rPr lang="de"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de" altLang="ko-KR" sz="3600">
                <a:solidFill>
                  <a:schemeClr val="tx1">
                    <a:lumMod val="65000"/>
                    <a:lumOff val="35000"/>
                  </a:schemeClr>
                </a:solidFill>
              </a:rPr>
              <a:t>Jesus weiß, was wir brauchen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e" altLang="ko-KR" sz="3600">
                <a:solidFill>
                  <a:schemeClr val="tx1">
                    <a:lumMod val="65000"/>
                    <a:lumOff val="35000"/>
                  </a:schemeClr>
                </a:solidFill>
              </a:rPr>
              <a:t>besser als wir.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e" altLang="ko-KR" sz="3600">
                <a:solidFill>
                  <a:schemeClr val="tx1">
                    <a:lumMod val="65000"/>
                    <a:lumOff val="35000"/>
                  </a:schemeClr>
                </a:solidFill>
              </a:rPr>
              <a:t>Jesus ist derjenige, der uns gibt</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e" altLang="ko-KR" sz="3600">
                <a:solidFill>
                  <a:schemeClr val="tx1">
                    <a:lumMod val="65000"/>
                    <a:lumOff val="35000"/>
                  </a:schemeClr>
                </a:solidFill>
              </a:rPr>
              <a:t>was wir brauchen.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t>Wer ist Jesus?</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rgbClr val="0070c0"/>
                </a:solidFill>
              </a:rPr>
              <a:t>Jesus ist..</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chemeClr val="tx1">
                    <a:lumMod val="65000"/>
                    <a:lumOff val="35000"/>
                  </a:schemeClr>
                </a:solidFill>
              </a:rPr>
              <a:t>Jesus ist derjenige, der alle Krankheiten heilt und die Macht hat, über alles zu herrschen.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Was forderte der Kranke von Jesus?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Heile bitte meine Krankheit!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Rette mich bitte!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Gib mir bitte etwas zu essen!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Helfen Sie mir bitte, in den Pool zu gehen, wenn das Wasser aufwühlt!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rgbClr val="ff0000"/>
                </a:solidFill>
              </a:rPr>
              <a:t>④ </a:t>
            </a:r>
            <a:r xmlns:a="http://schemas.openxmlformats.org/drawingml/2006/main">
              <a:rPr lang="de" altLang="ko-KR" sz="2800">
                <a:solidFill>
                  <a:srgbClr val="ff0000"/>
                </a:solidFill>
              </a:rPr>
              <a:t>Helfen Sie mir bitte, in den Pool zu gehen, wenn das Wasser aufwühlt!</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Heute ist dir in der Stadt David ein Retter geboren worden; er ist Christus, der Herr.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Wie</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chemeClr val="tx1">
                    <a:lumMod val="65000"/>
                    <a:lumOff val="35000"/>
                  </a:schemeClr>
                </a:solidFill>
              </a:rPr>
              <a:t>Da sagte Jesus zu ihm: „Steh auf! Nimm deine Matte und geh.“</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de" altLang="ko-KR" sz="3600">
                <a:solidFill>
                  <a:schemeClr val="tx1">
                    <a:lumMod val="65000"/>
                    <a:lumOff val="35000"/>
                  </a:schemeClr>
                </a:solidFill>
              </a:rPr>
              <a:t>9. Sofort wurde der Mann geheilt; Er nahm seine Matte und ging. Der Tag, an dem dies geschah, war ein Sabbath,</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Johannes 5:</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65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Jesus, der 5.000 Männer ernährte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de" altLang="ko-KR" sz="3600"/>
              <a:t>Dann nahm Jesus die Brote, dankte und verteilte so viele Brote an die Sitzenden, wie sie wollten. Dasselbe machte er auch mit dem Fisch.</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John</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6:</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Mehr als fünftausend Menschen kamen zusammen, um der Lehre Jesu zuzuhören.</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Aber es war Mittagszeit. Alle hatten Hunger, aber sie hatten nichts zu essen und hatten nur zwei Fische und fünf Brote.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Dann nahm Jesus das Brot und den Fisch, dankte und verteilte so viel an die Sitzenden, wie sie wollten.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Aber es geschah etwas Erstaunliches! Die 5.000 Leute hatten genug, um satt zu werden!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Und sie sammelten sie und füllten zwölf Körbe mit den Stücken der fünf Gerstenbrote, die denen, die gegessen hatten, übrig blieben.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solidFill>
                  <a:srgbClr val="ff0000"/>
                </a:solidFill>
              </a:rPr>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solidFill>
                  <a:schemeClr val="tx1">
                    <a:lumMod val="65000"/>
                    <a:lumOff val="35000"/>
                  </a:schemeClr>
                </a:solidFill>
              </a:rPr>
              <a:t>Für uns gibt es keine Möglichkeit, mehr als 5.000 Menschen satt zu machen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mit fünf Broten und zwei Fischen.</a:t>
            </a:r>
            <a:r xmlns:a="http://schemas.openxmlformats.org/drawingml/2006/main">
              <a:rPr lang="de"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Aber Jesus, der Sohn Gottes, tat mit ihnen Wunder.</a:t>
            </a:r>
            <a:r xmlns:a="http://schemas.openxmlformats.org/drawingml/2006/main">
              <a:rPr lang="de"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Es ist wichtiger, dass wir immer bei Jesus sind, als dass wir etwas haben oder nicht.</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t>Wer ist Jesus?</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rgbClr val="0070c0"/>
                </a:solidFill>
              </a:rPr>
              <a:t>Jesus ist..</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chemeClr val="tx1">
                    <a:lumMod val="65000"/>
                    <a:lumOff val="35000"/>
                  </a:schemeClr>
                </a:solidFill>
              </a:rPr>
              <a:t>Jesus ist derjenige, der uns reichlich Nahrung geben kann.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47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Alles Gute zum Geburtstag, Jesus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solidFill>
                  <a:srgbClr val="ff0000"/>
                </a:solidFill>
              </a:rPr>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Wie viel Essen blieb übrig, nachdem Jesus 5.000 Menschen gespeist hatte?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zehn Körbe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elf Körbe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zwölf Körbe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dreizehn Körbe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rgbClr val="ff0000"/>
                </a:solidFill>
              </a:rPr>
              <a:t>③ </a:t>
            </a:r>
            <a:r xmlns:a="http://schemas.openxmlformats.org/drawingml/2006/main">
              <a:rPr lang="de" altLang="ko-KR" sz="2800">
                <a:solidFill>
                  <a:srgbClr val="ff0000"/>
                </a:solidFill>
              </a:rPr>
              <a:t>zwölf Körbe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de" altLang="ko-KR" sz="3600"/>
              <a:t>Dann nahm Jesus die Brote, dankte und verteilte so viele Brote an die Sitzenden, wie sie wollten. Dasselbe machte er auch mit dem Fisch.</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John</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6:</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66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Jesus geht auf dem Wasser</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de" altLang="ko-KR" sz="3600"/>
              <a:t>Als sie drei oder dreieinhalb Meilen gerudert waren, sahen sie, wie Jesus sich dem Boot näherte und über das Wasser ging. und sie hatten Angst.</a:t>
            </a:r>
            <a:endParaRPr xmlns:a="http://schemas.openxmlformats.org/drawingml/2006/main" lang="en-US" altLang="ko-KR" sz="3600"/>
          </a:p>
          <a:p>
            <a:pPr xmlns:a="http://schemas.openxmlformats.org/drawingml/2006/main" lvl="0">
              <a:defRPr/>
            </a:pPr>
            <a:r xmlns:a="http://schemas.openxmlformats.org/drawingml/2006/main">
              <a:rPr lang="de" altLang="ko-KR" sz="3600"/>
              <a:t>Aber er sagte zu ihnen: „Ich bin es; habt keine Angst.“</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John</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6:</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Während Jesus alleine auf dem Berg betete, ruderten seine Jünger mit dem Boot über den See.</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Endlich war es dunkel und der Wind und das Wasser wurden stark und rau.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„Sehen Sie da! Da läuft jemand auf dem Wasser!“ Sie hatten große Angst. Einer von ihnen rief: „Jemand geht auf dem Wasser!“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„Ich bin es: Hab keine Angst!“ Es ist Jesus, der auf dem Wasser geht.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Sie waren darüber überrascht. Sie begrüßten Jesus auf dem Boot. Sie dachten: „Jesus muss der Sohn Gottes sein!“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solidFill>
                  <a:srgbClr val="ff0000"/>
                </a:solidFill>
              </a:rPr>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solidFill>
                  <a:schemeClr val="tx1">
                    <a:lumMod val="65000"/>
                    <a:lumOff val="35000"/>
                  </a:schemeClr>
                </a:solidFill>
              </a:rPr>
              <a:t>Auf dem Wasser zu laufen ist etwas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Niemand kann es tun.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Aber Jesus ging auf dem Wasser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um seine Jünger zu finden.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Weil Jesus ein besonderer Mann ist,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der Sohn Gottes.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Wir müssen wirklich glauben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dass Jesus der Sohn Gottes ist.</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Heute</a:t>
            </a:r>
            <a:r xmlns:a="http://schemas.openxmlformats.org/drawingml/2006/main">
              <a:rPr altLang="en-US" lang="de" sz="4000">
                <a:solidFill>
                  <a:srgbClr val="ff0000"/>
                </a:solidFill>
              </a:rPr>
              <a:t> </a:t>
            </a:r>
            <a:r xmlns:a="http://schemas.openxmlformats.org/drawingml/2006/main">
              <a:rPr altLang="ko-KR" lang="de" sz="4000">
                <a:solidFill>
                  <a:srgbClr val="ff0000"/>
                </a:solidFill>
              </a:rPr>
              <a:t>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Als sie zum Haus kamen, sahen sie das Kind mit seiner Mutter Maria, und sie verneigten sich und beteten es an. Dann öffneten sie ihre Schätze und überreichten ihm Geschenke aus Gold, Weihrauch und Myrrhe.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Matthäus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solidFill>
                  <a:srgbClr val="ff0000"/>
                </a:solidFill>
              </a:rPr>
              <a:t>Wer ist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rgbClr val="0070c0"/>
                </a:solidFill>
              </a:rPr>
              <a:t>Jesus ist..</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chemeClr val="tx1">
                    <a:lumMod val="65000"/>
                    <a:lumOff val="35000"/>
                  </a:schemeClr>
                </a:solidFill>
              </a:rPr>
              <a:t>Jesus ist derjenige, der zu uns kommt, um uns zu helfen und zu retten, egal welche Hindernisse wir haben.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solidFill>
                  <a:srgbClr val="ff0000"/>
                </a:solidFill>
              </a:rPr>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Wie kam Jesus mitten im See zu seinen Jüngern?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Auf dem Wasser fliegen.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Auf das schnellere Boot steigen…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schwimmen..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Auf dem Wasser laufen.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rgbClr val="ff0000"/>
                </a:solidFill>
              </a:rPr>
              <a:t>④ </a:t>
            </a:r>
            <a:r xmlns:a="http://schemas.openxmlformats.org/drawingml/2006/main">
              <a:rPr lang="de" altLang="ko-KR" sz="2800">
                <a:solidFill>
                  <a:srgbClr val="ff0000"/>
                </a:solidFill>
              </a:rPr>
              <a:t>Auf dem Wasser laufen.</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de" altLang="ko-KR" sz="3600"/>
              <a:t>Als sie drei oder dreieinhalb Meilen gerudert waren, sahen sie, wie Jesus sich dem Boot näherte und über das Wasser ging. und sie hatten Angst.</a:t>
            </a:r>
            <a:endParaRPr xmlns:a="http://schemas.openxmlformats.org/drawingml/2006/main" lang="en-US" altLang="ko-KR" sz="3600"/>
          </a:p>
          <a:p>
            <a:pPr xmlns:a="http://schemas.openxmlformats.org/drawingml/2006/main" lvl="0">
              <a:defRPr/>
            </a:pPr>
            <a:r xmlns:a="http://schemas.openxmlformats.org/drawingml/2006/main">
              <a:rPr lang="de" altLang="ko-KR" sz="3600"/>
              <a:t>Aber er sagte zu ihnen: „Ich bin es; habt keine Angst.“</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John</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6:</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67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Das Bekenntnis des Petrus zu Christus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de" altLang="ko-KR" sz="3600"/>
              <a:t>Simon Petrus antwortete: „Du bist der Christus, der Sohn des lebendigen Gottes.“</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Matthew</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16:</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Eines Tages fragte Jesus seine Jünger: „Für wen halten die Menschen den Menschensohn?“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Sie antworteten: „Einige sagen Johannes der Täufer; andere sagen Elias; und einer der Propheten.</a:t>
            </a:r>
            <a:r xmlns:a="http://schemas.openxmlformats.org/drawingml/2006/main">
              <a:rPr lang="de"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"Aber was ist mit dir?" er hat gefragt. „Wer glaubst du, dass ich bin?“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Simon Petrus antwortete: „Du bist der Christus, der Sohn des lebendigen Gottes.“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Sagte Jesus mit großer Freude. „Mit deinem Geständnis hast du recht! Auf diesem Felsen werde ich meine Kirche bauen!“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Als Jesus geboren wurde, erschien den Ärzten im Osten ein Stern.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solidFill>
                  <a:srgbClr val="ff0000"/>
                </a:solidFill>
              </a:rPr>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de" altLang="ko-KR" sz="3600">
                <a:solidFill>
                  <a:schemeClr val="tx1">
                    <a:lumMod val="65000"/>
                    <a:lumOff val="35000"/>
                  </a:schemeClr>
                </a:solidFill>
              </a:rPr>
              <a:t>Petrus wusste genau, wer Jesus war, und er bekannte sich genau zu Jesus.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e" altLang="ko-KR" sz="3600">
                <a:solidFill>
                  <a:schemeClr val="tx1">
                    <a:lumMod val="65000"/>
                    <a:lumOff val="35000"/>
                  </a:schemeClr>
                </a:solidFill>
              </a:rPr>
              <a:t>Und nachdem Jesus dies gehört hatte, lobte er Petrus für sein richtiges Bekenntnis.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e" altLang="ko-KR" sz="3600">
                <a:solidFill>
                  <a:schemeClr val="tx1">
                    <a:lumMod val="65000"/>
                    <a:lumOff val="35000"/>
                  </a:schemeClr>
                </a:solidFill>
              </a:rPr>
              <a:t>Für wen halten wir Jesus?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e" altLang="ko-KR" sz="3600">
                <a:solidFill>
                  <a:schemeClr val="tx1">
                    <a:lumMod val="65000"/>
                    <a:lumOff val="35000"/>
                  </a:schemeClr>
                </a:solidFill>
              </a:rPr>
              <a:t>Wir müssen Jesus genau so kennen, wie es die Bibel sagt, und wir müssen Jesus genau so bekennen, wie es die Bibel sagt.</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solidFill>
                  <a:srgbClr val="ff0000"/>
                </a:solidFill>
              </a:rPr>
              <a:t>Wer ist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rgbClr val="0070c0"/>
                </a:solidFill>
              </a:rPr>
              <a:t>Jesus ist..</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chemeClr val="tx1">
                    <a:lumMod val="65000"/>
                    <a:lumOff val="35000"/>
                  </a:schemeClr>
                </a:solidFill>
              </a:rPr>
              <a:t>Jesus ist derjenige, der seine Kirche auf dem richtigen Glaubensbekenntnis aufbaut.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solidFill>
                  <a:srgbClr val="ff0000"/>
                </a:solidFill>
              </a:rPr>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Wer ist laut Petrus Jesus?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der Christus, der Sohn Gottes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Mächtiger Elia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Johannes der Täufer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Jeremia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rgbClr val="ff0000"/>
                </a:solidFill>
              </a:rPr>
              <a:t>① </a:t>
            </a:r>
            <a:r xmlns:a="http://schemas.openxmlformats.org/drawingml/2006/main">
              <a:rPr lang="de" altLang="ko-KR" sz="2800">
                <a:solidFill>
                  <a:srgbClr val="ff0000"/>
                </a:solidFill>
              </a:rPr>
              <a:t>der Christus, der Sohn Gottes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de" altLang="ko-KR" sz="3600"/>
              <a:t>Simon Petrus antwortete: „Du bist der Christus, der Sohn des lebendigen Gottes.“</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Matthew</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16:</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68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Die Geschichte vom törichten reichen Mann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de" altLang="ko-KR" sz="3600"/>
              <a:t>„Aber Gott sagte zu ihm: ‚Du Narr! Noch in dieser Nacht wird dein Leben von dir gefordert. Wer wird dann bekommen, was du für dich vorbereitet hast?‘</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Lukas</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„Jesus sagte: „Das Leben eines Menschen hat nichts damit zu tun, was er hat.“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Und Jesus erzählte uns eine Geschichte.</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de" altLang="ko-KR" sz="3200">
                <a:solidFill>
                  <a:schemeClr val="tx1">
                    <a:lumMod val="65000"/>
                    <a:lumOff val="35000"/>
                  </a:schemeClr>
                </a:solidFill>
              </a:rPr>
              <a:t>Es geht um einen dummen reichen Mann.</a:t>
            </a:r>
            <a:r xmlns:a="http://schemas.openxmlformats.org/drawingml/2006/main">
              <a:rPr lang="de"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Der reiche Mann baute gerne ein größeres Lagerhaus für seinen Reichtum und sein Getreide. „Ich habe eine Menge Lebensmittel im Lager gesammelt, meine Seele, jetzt amüsiere dich!“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Dann sagte Gott es dem reichen Mann.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de" altLang="ko-KR" sz="2800">
                <a:solidFill>
                  <a:schemeClr val="tx1">
                    <a:lumMod val="65000"/>
                    <a:lumOff val="35000"/>
                  </a:schemeClr>
                </a:solidFill>
              </a:rPr>
              <a:t>„Du bist ein Narr! Wenn ich dir heute das Leben nehme, wessen Eigentum werden dann all deine Reichtümer sein?“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„Dieser Stern ist sichtbar, wenn der König geboren wird! Lasst uns dem Stern folgen!“ Ärzte begannen, dem Stern zu folgen.</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Jesus beendete seine Rede und sagte: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de" altLang="ko-KR" sz="2800">
                <a:solidFill>
                  <a:schemeClr val="tx1">
                    <a:lumMod val="65000"/>
                    <a:lumOff val="35000"/>
                  </a:schemeClr>
                </a:solidFill>
              </a:rPr>
              <a:t>„Sammeln Sie Reichtum nicht für sich selbst, sondern für Gott. Geben Sie Ihr Bestes, um den Bedürftigen zu helfen.“</a:t>
            </a:r>
            <a:r xmlns:a="http://schemas.openxmlformats.org/drawingml/2006/main">
              <a:rPr lang="de"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solidFill>
                  <a:srgbClr val="ff0000"/>
                </a:solidFill>
              </a:rPr>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de" altLang="ko-KR" sz="3500">
                <a:solidFill>
                  <a:schemeClr val="tx1">
                    <a:lumMod val="65000"/>
                    <a:lumOff val="35000"/>
                  </a:schemeClr>
                </a:solidFill>
              </a:rPr>
              <a:t>Wofür wird Ihr Geld verwendet?</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de" altLang="ko-KR" sz="3500">
                <a:solidFill>
                  <a:schemeClr val="tx1">
                    <a:lumMod val="65000"/>
                    <a:lumOff val="35000"/>
                  </a:schemeClr>
                </a:solidFill>
              </a:rPr>
              <a:t>Wird es nur verwendet, um nur Sie zufrieden zu stellen?</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de" altLang="ko-KR" sz="3500">
                <a:solidFill>
                  <a:schemeClr val="tx1">
                    <a:lumMod val="65000"/>
                    <a:lumOff val="35000"/>
                  </a:schemeClr>
                </a:solidFill>
              </a:rPr>
              <a:t>Geld sollte verwendet werden</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de" altLang="ko-KR" sz="3500">
                <a:solidFill>
                  <a:schemeClr val="tx1">
                    <a:lumMod val="65000"/>
                    <a:lumOff val="35000"/>
                  </a:schemeClr>
                </a:solidFill>
              </a:rPr>
              <a:t>zur Ehre Gottes.</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de" altLang="ko-KR" sz="3500">
                <a:solidFill>
                  <a:schemeClr val="tx1">
                    <a:lumMod val="65000"/>
                    <a:lumOff val="35000"/>
                  </a:schemeClr>
                </a:solidFill>
              </a:rPr>
              <a:t>Wir sind das Volk des Reiches Gottes. Deshalb ist es für uns notwendig, mit unserem eigenen Geld Menschen in Not zu helfen.</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t>Wer ist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chemeClr val="tx1">
                    <a:lumMod val="65000"/>
                    <a:lumOff val="35000"/>
                  </a:schemeClr>
                </a:solidFill>
              </a:rPr>
              <a:t>Jesus ist der Besitzer allen Lebens und allen Reichtums.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solidFill>
                  <a:srgbClr val="ff0000"/>
                </a:solidFill>
              </a:rPr>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Was hat der törichte reiche Mann für seine Seele getan?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Er half den Armen.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Er betete Gott 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Er predigte das Evangelium.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Er hat viel Vermögen angehäuft.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rgbClr val="ff0000"/>
                </a:solidFill>
              </a:rPr>
              <a:t>④ </a:t>
            </a:r>
            <a:r xmlns:a="http://schemas.openxmlformats.org/drawingml/2006/main">
              <a:rPr lang="de" altLang="ko-KR" sz="2800">
                <a:solidFill>
                  <a:srgbClr val="ff0000"/>
                </a:solidFill>
              </a:rPr>
              <a:t>Er hat viel Vermögen angehäuft.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de" altLang="ko-KR" sz="3600"/>
              <a:t>„Aber Gott sagte zu ihm: ‚Du Narr! Noch in dieser Nacht wird dein Leben von dir gefordert. Wer wird dann bekommen, was du für dich vorbereitet hast?‘</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Lukas</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69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Auf der Suche nach dem verlorenen Schaf</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de" altLang="ko-KR" sz="3600"/>
              <a:t>Ich sage euch, dass es im Himmel auf die gleiche Weise mehr Freude geben wird über einen einzigen Sünder, der Buße tut, als über neunundneunzig Gerechte, die es nicht nötig haben, Buße zu tun.</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Lukas</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Eines Tages wurde ein Schaf allein gelassen, getrennt von den Schafen ihrer Freunde.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Der Hirte zählte die Schafe und stellte fest, dass eines von den Hundert verschwunden war!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Der Hirte ließ 99 Schafe zurück und machte sich auf die Suche nach einem verlorenen Schaf.</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Der Stern blieb über den Ställen von Bethlehem stehen. Die Bibel hatte prophezeit, dass Jesus in Bethlehem geboren wurde.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Und schließlich fand der Hirte das verlorene Schaf.</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de" altLang="ko-KR" sz="2800">
                <a:solidFill>
                  <a:schemeClr val="tx1">
                    <a:lumMod val="65000"/>
                    <a:lumOff val="35000"/>
                  </a:schemeClr>
                </a:solidFill>
              </a:rPr>
              <a:t>Der Hirte kam voller Freude mit den Schafen nach Hause und feierte ein großes Fest.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Jesus beendete seine Rede und sagte: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de" altLang="ko-KR" sz="2800">
                <a:solidFill>
                  <a:schemeClr val="tx1">
                    <a:lumMod val="65000"/>
                    <a:lumOff val="35000"/>
                  </a:schemeClr>
                </a:solidFill>
              </a:rPr>
              <a:t>„So wie der Hirte sich freut, ein verlorenes Schaf zu finden,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de" altLang="ko-KR" sz="2800">
                <a:solidFill>
                  <a:schemeClr val="tx1">
                    <a:lumMod val="65000"/>
                    <a:lumOff val="35000"/>
                  </a:schemeClr>
                </a:solidFill>
              </a:rPr>
              <a:t>Gott freut sich über die Reue eines Sünders.“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solidFill>
                  <a:srgbClr val="ff0000"/>
                </a:solidFill>
              </a:rPr>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de" altLang="ko-KR" sz="3600">
                <a:solidFill>
                  <a:schemeClr val="tx1">
                    <a:lumMod val="65000"/>
                    <a:lumOff val="35000"/>
                  </a:schemeClr>
                </a:solidFill>
              </a:rPr>
              <a:t>Der Hirte musste unzählige Opfer bringen, um ein verlorenes Schaf zu finden.</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de" altLang="ko-KR" sz="3600">
                <a:solidFill>
                  <a:schemeClr val="tx1">
                    <a:lumMod val="65000"/>
                    <a:lumOff val="35000"/>
                  </a:schemeClr>
                </a:solidFill>
              </a:rPr>
              <a:t>Jesus hat sein Leben geopfert, um uns zu retten.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e" altLang="ko-KR" sz="3600">
                <a:solidFill>
                  <a:schemeClr val="tx1">
                    <a:lumMod val="65000"/>
                    <a:lumOff val="35000"/>
                  </a:schemeClr>
                </a:solidFill>
              </a:rPr>
              <a:t>Wir müssen Jesus dafür danken, dass er uns wie ein verlorenes Schaf gerettet hat.</a:t>
            </a:r>
            <a:r xmlns:a="http://schemas.openxmlformats.org/drawingml/2006/main">
              <a:rPr lang="de"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t>Wer ist Jesus?</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rgbClr val="0070c0"/>
                </a:solidFill>
              </a:rPr>
              <a:t>Jesus</a:t>
            </a:r>
            <a:r xmlns:a="http://schemas.openxmlformats.org/drawingml/2006/main">
              <a:rPr lang="de" altLang="en-US" sz="3600">
                <a:solidFill>
                  <a:srgbClr val="0070c0"/>
                </a:solidFill>
              </a:rPr>
              <a:t> </a:t>
            </a:r>
            <a:r xmlns:a="http://schemas.openxmlformats.org/drawingml/2006/main">
              <a:rPr lang="de" altLang="ko-KR" sz="3600">
                <a:solidFill>
                  <a:srgbClr val="0070c0"/>
                </a:solidFill>
              </a:rPr>
              <a:t>Ist..</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chemeClr val="tx1">
                    <a:lumMod val="65000"/>
                    <a:lumOff val="35000"/>
                  </a:schemeClr>
                </a:solidFill>
              </a:rPr>
              <a:t>Jesus ist derjenige, der Freude daran hat, dass wir unsere Sünden bereuen.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Was hat der Hirte nicht getan, als er nach einem verlorenen Schaf suchte?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Er ließ 99 Schafe zurück, um das verlorene Schaf zu suchen.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Er war froh, den Verlorenen zu finden.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Er kaufte ein neues Schaf.</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Er rief Menschen zu einer Party auf.</a:t>
            </a:r>
            <a:r xmlns:a="http://schemas.openxmlformats.org/drawingml/2006/main">
              <a:rPr lang="de"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rgbClr val="ff0000"/>
                </a:solidFill>
              </a:rPr>
              <a:t>③ </a:t>
            </a:r>
            <a:r xmlns:a="http://schemas.openxmlformats.org/drawingml/2006/main">
              <a:rPr lang="de" altLang="ko-KR" sz="2800">
                <a:solidFill>
                  <a:srgbClr val="ff0000"/>
                </a:solidFill>
              </a:rPr>
              <a:t>Er kaufte ein neues Schaf.</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solidFill>
                  <a:srgbClr val="ff0000"/>
                </a:solidFill>
              </a:rPr>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de" altLang="ko-KR" sz="3600"/>
              <a:t>Ich sage euch, dass es im Himmel auf die gleiche Weise mehr Freude geben wird über einen einzigen Sünder, der Buße tut, als über neunundneunzig Gerechte, die es nicht nötig haben, Buße zu tun.</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Lukas</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70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Die Geschichte vom barmherzigen Samariter</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de" altLang="ko-KR" sz="3600"/>
              <a:t>„Wer von diesen dreien war Ihrer Meinung nach der Nachbar des Mannes, der in die Hände von Räubern fiel?“</a:t>
            </a:r>
            <a:endParaRPr xmlns:a="http://schemas.openxmlformats.org/drawingml/2006/main" lang="en-US" altLang="ko-KR" sz="3600"/>
          </a:p>
          <a:p>
            <a:pPr xmlns:a="http://schemas.openxmlformats.org/drawingml/2006/main" lvl="0">
              <a:defRPr/>
            </a:pPr>
            <a:r xmlns:a="http://schemas.openxmlformats.org/drawingml/2006/main">
              <a:rPr lang="de" altLang="ko-KR" sz="3600"/>
              <a:t>Der Rechtsexperte antwortete: „Derjenige, der sich seiner erbarmt hatte.“ Jesus sagte zu ihm: „Geh und tu es genauso.“</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Lukas</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10:</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Als ein Mann alleine ging, traf er auf Räuber. Sie zogen ihm die Kleidung aus, schlugen ihn und gingen weg, sodass er halb tot zurückblieb.</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Dann sah ihn zufällig ein Priester unterwegs, er kam auf der anderen Seite vorbei. Das tat auch ein Levit.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In den Ställen von Bethlehem befanden sich Maria, Josef und das Jesuskind, das als König auf die Erde kam.</a:t>
            </a:r>
            <a:r xmlns:a="http://schemas.openxmlformats.org/drawingml/2006/main">
              <a:rPr lang="de"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Drittens sah ihn zufällig ein Samariter. Die Samariter waren Menschen, die die Juden nicht mochten.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Aber der Samariter hatte Mitleid mit ihm und behandelte ihn gut und kümmerte sich gut um ihn.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Jesus sagte: „Das Volk Gottes muss jederzeit ein guter Nachbar sein, der denen hilft, die in Not sind.“</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solidFill>
                  <a:schemeClr val="tx1">
                    <a:lumMod val="65000"/>
                    <a:lumOff val="35000"/>
                  </a:schemeClr>
                </a:solidFill>
              </a:rPr>
              <a:t>Oberflächlich betrachtet schienen der Priester und die Leviten Gott nahe zu stehen, aber sie liebten niemanden anderen.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Oberflächlich betrachtet schien der Samariter Gott nicht nahe zu stehen, war aber ein guter Nachbar, der bereit war, andere zu lieben.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Wir sollten auch diejenigen sein, die unseren Nachbarn in Not helfen, wenn wir Gott nahe stehen.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t>Wer ist Jesus?</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rgbClr val="0070c0"/>
                </a:solidFill>
              </a:rPr>
              <a:t>Jesus ist..</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chemeClr val="tx1">
                    <a:lumMod val="65000"/>
                    <a:lumOff val="35000"/>
                  </a:schemeClr>
                </a:solidFill>
              </a:rPr>
              <a:t>Wir sind diejenigen, die für unsere Sünden sterben müssen, genau wie diejenigen, die ausgeraubt wurden.</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de" altLang="ko-KR" sz="3600">
                <a:solidFill>
                  <a:schemeClr val="tx1">
                    <a:lumMod val="65000"/>
                    <a:lumOff val="35000"/>
                  </a:schemeClr>
                </a:solidFill>
              </a:rPr>
              <a:t>Aber Jesus ist derjenige, der uns aus dieser schrecklichen Situation gerettet hat.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Was taten der Priester und der Levit, als sie einen Beraubten sahen?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Sie beteten für ihn.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Der behandelte seine Wunden.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Sie brachten ihn ins Krankenhaus.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Sie kamen auf der anderen Seite an ihm vorbei.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rgbClr val="ff0000"/>
                </a:solidFill>
              </a:rPr>
              <a:t>④ </a:t>
            </a:r>
            <a:r xmlns:a="http://schemas.openxmlformats.org/drawingml/2006/main">
              <a:rPr lang="de" altLang="ko-KR" sz="2800">
                <a:solidFill>
                  <a:srgbClr val="ff0000"/>
                </a:solidFill>
              </a:rPr>
              <a:t>Sie kamen auf der anderen Seite an ihm vorbei.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de" altLang="ko-KR" sz="3600"/>
              <a:t>„Wer von diesen dreien war Ihrer Meinung nach der Nachbar des Mannes, der in die Hände von Räubern fiel?“</a:t>
            </a:r>
            <a:endParaRPr xmlns:a="http://schemas.openxmlformats.org/drawingml/2006/main" lang="en-US" altLang="ko-KR" sz="3600"/>
          </a:p>
          <a:p>
            <a:pPr xmlns:a="http://schemas.openxmlformats.org/drawingml/2006/main" lvl="0">
              <a:defRPr/>
            </a:pPr>
            <a:r xmlns:a="http://schemas.openxmlformats.org/drawingml/2006/main">
              <a:rPr lang="de" altLang="ko-KR" sz="3600"/>
              <a:t>Der Rechtsexperte antwortete: „Derjenige, der sich seiner erbarmt hatte.“ Jesus sagte zu ihm: „Geh und tu es genauso.“</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Lukas</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10:</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71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Maria und Martha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de" altLang="ko-KR" sz="4000"/>
              <a:t>aber nur eines ist nötig. Maria hat das Bessere gewählt, und es wird ihr nicht genommen werden.“</a:t>
            </a:r>
            <a:endParaRPr xmlns:a="http://schemas.openxmlformats.org/drawingml/2006/main" lang="en-US" altLang="ko-KR" sz="4000"/>
          </a:p>
          <a:p>
            <a:pPr xmlns:a="http://schemas.openxmlformats.org/drawingml/2006/main" lvl="0">
              <a:defRPr/>
            </a:pPr>
            <a:r xmlns:a="http://schemas.openxmlformats.org/drawingml/2006/main">
              <a:rPr lang="de"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de"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Lukas</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10:</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Jesus wurde in das Haus von Maria und Martha eingeladen.</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Ärzte aus dem Osten gaben Jesus das Gold, den Weihrauch und die Myrrhe, die sie als Geschenk vorbereitet hatten. „Danke, Jesus, dass du in dieses Land gekommen bist!“</a:t>
            </a:r>
            <a:r xmlns:a="http://schemas.openxmlformats.org/drawingml/2006/main">
              <a:rPr lang="de"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Während Martha mit der Arbeit beschäftigt war, hörte Maria Jesus gespannt zu.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„Ich kann nicht glauben, dass Mary mich alleine arbeiten lässt, wenn ich so beschäftigt bin“, dachte Martha.</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Schließlich beschwerte sich Martha bei Jesus. „Jesus, bitte lass Maria gehen. Ich muss zu viel Arbeit alleine erledigen.“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Jesus sagte: „Tu nicht zu viel. Maria hört gerne zu, also wird sie weiterhin zuhören.“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solidFill>
                  <a:srgbClr val="ff0000"/>
                </a:solidFill>
              </a:rPr>
              <a:t>Die heutige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solidFill>
                  <a:schemeClr val="tx1">
                    <a:lumMod val="65000"/>
                    <a:lumOff val="35000"/>
                  </a:schemeClr>
                </a:solidFill>
              </a:rPr>
              <a:t>Martha meinte, es sei nicht richtig, dass Maria auf Jesus hörte, wenn sie viel zu tun hatten.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Aber Jesus lehrte sie, dass es wertvoller sei, Jesus zuzuhören als alles andere.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Die Zeit, zuzuhören und die Bibel zu lernen, ist für uns die wertvollste Zeit.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e" altLang="ko-KR" sz="3200">
                <a:solidFill>
                  <a:schemeClr val="tx1">
                    <a:lumMod val="65000"/>
                    <a:lumOff val="35000"/>
                  </a:schemeClr>
                </a:solidFill>
              </a:rPr>
              <a:t>Uns sollte nicht die Zeit vorenthalten werden, der Bibel zuzuhören und daraus zu lernen.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de" altLang="ko-KR" sz="3200"/>
              <a:t>Wer ist Jesus?</a:t>
            </a:r>
            <a:r xmlns:a="http://schemas.openxmlformats.org/drawingml/2006/main">
              <a:rPr lang="de"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rgbClr val="0070c0"/>
                </a:solidFill>
              </a:rPr>
              <a:t>Jesus ist..</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de" altLang="ko-KR" sz="3600">
                <a:solidFill>
                  <a:schemeClr val="tx1">
                    <a:lumMod val="65000"/>
                    <a:lumOff val="35000"/>
                  </a:schemeClr>
                </a:solidFill>
              </a:rPr>
              <a:t>Jesus ist derjenige, der diejenigen liebt, die das Wort Gottes hören.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e" altLang="ko-KR" sz="3200">
                <a:solidFill>
                  <a:schemeClr val="tx1">
                    <a:lumMod val="65000"/>
                    <a:lumOff val="35000"/>
                  </a:schemeClr>
                </a:solidFill>
              </a:rPr>
              <a:t>Was hat Maria gemacht, während Martha viel gearbeitet hat?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① </a:t>
            </a:r>
            <a:r xmlns:a="http://schemas.openxmlformats.org/drawingml/2006/main">
              <a:rPr lang="de" altLang="ko-KR" sz="2800">
                <a:solidFill>
                  <a:schemeClr val="tx1">
                    <a:lumMod val="65000"/>
                    <a:lumOff val="35000"/>
                  </a:schemeClr>
                </a:solidFill>
              </a:rPr>
              <a:t>Sie betete.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② </a:t>
            </a:r>
            <a:r xmlns:a="http://schemas.openxmlformats.org/drawingml/2006/main">
              <a:rPr lang="de" altLang="ko-KR" sz="2800">
                <a:solidFill>
                  <a:schemeClr val="tx1">
                    <a:lumMod val="65000"/>
                    <a:lumOff val="35000"/>
                  </a:schemeClr>
                </a:solidFill>
              </a:rPr>
              <a:t>Sie hörte auf das Wort Jesu.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③ </a:t>
            </a:r>
            <a:r xmlns:a="http://schemas.openxmlformats.org/drawingml/2006/main">
              <a:rPr lang="de" altLang="ko-KR" sz="2800">
                <a:solidFill>
                  <a:schemeClr val="tx1">
                    <a:lumMod val="65000"/>
                    <a:lumOff val="35000"/>
                  </a:schemeClr>
                </a:solidFill>
              </a:rPr>
              <a:t>Sie schlief.</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chemeClr val="tx1">
                    <a:lumMod val="65000"/>
                    <a:lumOff val="35000"/>
                  </a:schemeClr>
                </a:solidFill>
              </a:rPr>
              <a:t>④ </a:t>
            </a:r>
            <a:r xmlns:a="http://schemas.openxmlformats.org/drawingml/2006/main">
              <a:rPr lang="de" altLang="ko-KR" sz="2800">
                <a:solidFill>
                  <a:schemeClr val="tx1">
                    <a:lumMod val="65000"/>
                    <a:lumOff val="35000"/>
                  </a:schemeClr>
                </a:solidFill>
              </a:rPr>
              <a:t>Sie hat Martha tatkräftig geholfen.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e" altLang="en-US" sz="2800">
                <a:solidFill>
                  <a:srgbClr val="ff0000"/>
                </a:solidFill>
              </a:rPr>
              <a:t>② </a:t>
            </a:r>
            <a:r xmlns:a="http://schemas.openxmlformats.org/drawingml/2006/main">
              <a:rPr lang="de" altLang="ko-KR" sz="2800">
                <a:solidFill>
                  <a:srgbClr val="ff0000"/>
                </a:solidFill>
              </a:rPr>
              <a:t>Sie hörte auf das Wort Jesu.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e" altLang="ko-KR" sz="4000"/>
              <a:t>Das heutige Wort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de" altLang="ko-KR" sz="4000"/>
              <a:t>aber nur eines ist nötig. Maria hat das Bessere gewählt, und es wird ihr nicht genommen werden.“</a:t>
            </a:r>
            <a:endParaRPr xmlns:a="http://schemas.openxmlformats.org/drawingml/2006/main" lang="en-US" altLang="ko-KR" sz="4000"/>
          </a:p>
          <a:p>
            <a:pPr xmlns:a="http://schemas.openxmlformats.org/drawingml/2006/main" lvl="0">
              <a:defRPr/>
            </a:pPr>
            <a:r xmlns:a="http://schemas.openxmlformats.org/drawingml/2006/main">
              <a:rPr lang="de"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de"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e" altLang="ko-KR" sz="2800">
                <a:solidFill>
                  <a:schemeClr val="tx1">
                    <a:lumMod val="65000"/>
                    <a:lumOff val="35000"/>
                  </a:schemeClr>
                </a:solidFill>
              </a:rPr>
              <a:t>Lukas</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10:</a:t>
            </a:r>
            <a:r xmlns:a="http://schemas.openxmlformats.org/drawingml/2006/main">
              <a:rPr lang="de" altLang="en-US" sz="2800">
                <a:solidFill>
                  <a:schemeClr val="tx1">
                    <a:lumMod val="65000"/>
                    <a:lumOff val="35000"/>
                  </a:schemeClr>
                </a:solidFill>
              </a:rPr>
              <a:t> </a:t>
            </a:r>
            <a:r xmlns:a="http://schemas.openxmlformats.org/drawingml/2006/main">
              <a:rPr lang="de"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de" altLang="ko-KR" sz="2500" dirty="0">
                <a:solidFill>
                  <a:schemeClr val="tx1">
                    <a:lumMod val="65000"/>
                    <a:lumOff val="35000"/>
                  </a:schemeClr>
                </a:solidFill>
              </a:rPr>
              <a:t>In Galiläa, Israel, lebte eine Jungfrau namens Maria. Sie war mit einem jungen Mann namens Joseph verlobt.</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t>Die heutige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chemeClr val="tx1">
                    <a:lumMod val="65000"/>
                    <a:lumOff val="35000"/>
                  </a:schemeClr>
                </a:solidFill>
              </a:rPr>
              <a:t>Die Ärzte kamen, um Jesus, den König, anzubeten, sogar weit weg von Israel.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Jesus ist der wahre König der Menschen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weltweit.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Jesus ist auch mein König.</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Wir müssen ein Leben der Anbetung und Nachfolge Jesu führen, der immer König ist.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t>Wer ist Jesus?</a:t>
            </a:r>
            <a:r xmlns:a="http://schemas.openxmlformats.org/drawingml/2006/main">
              <a:rPr altLang="en-US" lang="d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verdient unsere Anbetung.</a:t>
            </a:r>
            <a:r xmlns:a="http://schemas.openxmlformats.org/drawingml/2006/main">
              <a:rPr altLang="en-US" lang="de"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Heute</a:t>
            </a:r>
            <a:r xmlns:a="http://schemas.openxmlformats.org/drawingml/2006/main">
              <a:rPr altLang="en-US" lang="de" sz="4000">
                <a:solidFill>
                  <a:srgbClr val="ff0000"/>
                </a:solidFill>
              </a:rPr>
              <a:t> </a:t>
            </a:r>
            <a:r xmlns:a="http://schemas.openxmlformats.org/drawingml/2006/main">
              <a:rPr altLang="ko-KR" lang="de" sz="4000">
                <a:solidFill>
                  <a:srgbClr val="ff0000"/>
                </a:solidFill>
              </a:rPr>
              <a:t>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Welches hat Jesus nicht zum Geburtstag geschenkt bekommen?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① </a:t>
            </a:r>
            <a:r xmlns:a="http://schemas.openxmlformats.org/drawingml/2006/main">
              <a:rPr altLang="ko-KR" lang="de" sz="2800">
                <a:solidFill>
                  <a:schemeClr val="tx1">
                    <a:lumMod val="65000"/>
                    <a:lumOff val="35000"/>
                  </a:schemeClr>
                </a:solidFill>
              </a:rPr>
              <a:t>Gold</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② </a:t>
            </a:r>
            <a:r xmlns:a="http://schemas.openxmlformats.org/drawingml/2006/main">
              <a:rPr altLang="ko-KR" lang="de" sz="2800">
                <a:solidFill>
                  <a:schemeClr val="tx1">
                    <a:lumMod val="65000"/>
                    <a:lumOff val="35000"/>
                  </a:schemeClr>
                </a:solidFill>
              </a:rPr>
              <a:t>Weihrauch</a:t>
            </a:r>
            <a:r xmlns:a="http://schemas.openxmlformats.org/drawingml/2006/main">
              <a:rPr altLang="en-US" lang="de"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③ </a:t>
            </a:r>
            <a:r xmlns:a="http://schemas.openxmlformats.org/drawingml/2006/main">
              <a:rPr altLang="ko-KR" lang="de" sz="2800">
                <a:solidFill>
                  <a:schemeClr val="tx1">
                    <a:lumMod val="65000"/>
                    <a:lumOff val="35000"/>
                  </a:schemeClr>
                </a:solidFill>
              </a:rPr>
              <a:t>Myrrhe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④ </a:t>
            </a:r>
            <a:r xmlns:a="http://schemas.openxmlformats.org/drawingml/2006/main">
              <a:rPr altLang="ko-KR" lang="de" sz="2800">
                <a:solidFill>
                  <a:schemeClr val="tx1">
                    <a:lumMod val="65000"/>
                    <a:lumOff val="35000"/>
                  </a:schemeClr>
                </a:solidFill>
              </a:rPr>
              <a:t>Computer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rgbClr val="ff0000"/>
                </a:solidFill>
              </a:rPr>
              <a:t>④ </a:t>
            </a:r>
            <a:r xmlns:a="http://schemas.openxmlformats.org/drawingml/2006/main">
              <a:rPr altLang="ko-KR" lang="de" sz="2800">
                <a:solidFill>
                  <a:srgbClr val="ff0000"/>
                </a:solidFill>
              </a:rPr>
              <a:t>Computer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Heute</a:t>
            </a:r>
            <a:r xmlns:a="http://schemas.openxmlformats.org/drawingml/2006/main">
              <a:rPr altLang="en-US" lang="de" sz="4000">
                <a:solidFill>
                  <a:srgbClr val="ff0000"/>
                </a:solidFill>
              </a:rPr>
              <a:t> </a:t>
            </a:r>
            <a:r xmlns:a="http://schemas.openxmlformats.org/drawingml/2006/main">
              <a:rPr altLang="ko-KR" lang="de" sz="4000">
                <a:solidFill>
                  <a:srgbClr val="ff0000"/>
                </a:solidFill>
              </a:rPr>
              <a:t>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Als sie zum Haus kamen, sahen sie das Kind mit seiner Mutter Maria, und sie verneigten sich und beteten es an. Dann öffneten sie ihre Schätze und überreichten ihm Geschenke aus Gold, Weihrauch und Myrrhe.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Matthäus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NEIN.</a:t>
            </a:r>
            <a:r xmlns:a="http://schemas.openxmlformats.org/drawingml/2006/main">
              <a:rPr lang="de" altLang="en-US" b="1">
                <a:solidFill>
                  <a:schemeClr val="tx1">
                    <a:lumMod val="50000"/>
                    <a:lumOff val="50000"/>
                  </a:schemeClr>
                </a:solidFill>
              </a:rPr>
              <a:t> </a:t>
            </a:r>
            <a:r xmlns:a="http://schemas.openxmlformats.org/drawingml/2006/main">
              <a:rPr lang="de" altLang="ko-KR" b="1">
                <a:solidFill>
                  <a:schemeClr val="tx1">
                    <a:lumMod val="50000"/>
                    <a:lumOff val="50000"/>
                  </a:schemeClr>
                </a:solidFill>
              </a:rPr>
              <a:t>48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Das Jesuskind floh nach Ägypten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Als sie gegangen waren, erschien Josef im Traum ein Engel des Herrn. „Steh auf“, sagte er, „nimm das Kind und seine Mutter und flieh nach Ägypten. Bleib dort, bis ich es dir sage, denn Herodes wird nach dem Kind suchen, um es zu töten.“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Matthäus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Herodes, der König von Israel, erfuhr durch die Heiligen Drei Könige von der Geburt Jesu und plante, Jesus zu töten.</a:t>
            </a:r>
            <a:r xmlns:a="http://schemas.openxmlformats.org/drawingml/2006/main">
              <a:rPr lang="de"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Doch Gott, der die gesamte Verschwörung des Herodes kannte, sagte in einem Traum, dass die Heiligen Drei Könige sich von Herodes entfernen sollten.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Auch Marias Ehemann Josef hörte im Traum einen Engel sagen: „Flucht nach Ägypten!“ Herodes wird Jesus töten.“</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de" sz="2800">
                <a:solidFill>
                  <a:schemeClr val="tx1">
                    <a:lumMod val="65000"/>
                    <a:lumOff val="35000"/>
                  </a:schemeClr>
                </a:solidFill>
              </a:rPr>
              <a:t>Als Joseph das hörte, nahm er Maria und das Jesuskind und floh vor Herodes nach Ägypten.</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de" sz="2800">
                <a:solidFill>
                  <a:schemeClr val="tx1">
                    <a:lumMod val="65000"/>
                    <a:lumOff val="35000"/>
                  </a:schemeClr>
                </a:solidFill>
              </a:rPr>
              <a:t>Eines Tages erschien Maria ein Engel. „Sei gegrüßt, der Hochbegünstigte! Der Herr ist mit dir.“</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Unterdessen gab Herodes, der wusste, dass er von den Heiligen Drei Königen getäuscht worden war, einen schrecklichen Befehl, alle Babys von Bethlehem zu töten. Jesus musste bis zum Tod des Herodes in Ägypten bleiben.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Die heutige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chemeClr val="tx1">
                    <a:lumMod val="65000"/>
                    <a:lumOff val="35000"/>
                  </a:schemeClr>
                </a:solidFill>
              </a:rPr>
              <a:t>Die Hirten und die Heiligen Drei Könige erkannten, wer Jesus war.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Der König Herodes erkannte Jesus jedoch nicht. Darüber hinaus beging er aufgrund seiner Gier grausame Sünden, um Jesus zu töten.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Es gibt viele Menschen auf der Welt, die sich weigern, von Jesus zu hören.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Es ist eine sehr schwere Sünde.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t>Wer ist Jesus?</a:t>
            </a:r>
            <a:r xmlns:a="http://schemas.openxmlformats.org/drawingml/2006/main">
              <a:rPr altLang="en-US" lang="d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ist derjenige, der es nicht wagen kann, durch die Macht des Menschen aufzuhalten.</a:t>
            </a:r>
            <a:r xmlns:a="http://schemas.openxmlformats.org/drawingml/2006/main">
              <a:rPr altLang="en-US" lang="de"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Wo ist Jesus vor Herodes entkommen?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① </a:t>
            </a:r>
            <a:r xmlns:a="http://schemas.openxmlformats.org/drawingml/2006/main">
              <a:rPr altLang="ko-KR" lang="de" sz="2800">
                <a:solidFill>
                  <a:schemeClr val="tx1">
                    <a:lumMod val="65000"/>
                    <a:lumOff val="35000"/>
                  </a:schemeClr>
                </a:solidFill>
              </a:rPr>
              <a:t>Ägypten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② </a:t>
            </a:r>
            <a:r xmlns:a="http://schemas.openxmlformats.org/drawingml/2006/main">
              <a:rPr altLang="ko-KR" lang="de" sz="2800">
                <a:solidFill>
                  <a:schemeClr val="tx1">
                    <a:lumMod val="65000"/>
                    <a:lumOff val="35000"/>
                  </a:schemeClr>
                </a:solidFill>
              </a:rPr>
              <a:t>Amerika</a:t>
            </a:r>
            <a:r xmlns:a="http://schemas.openxmlformats.org/drawingml/2006/main">
              <a:rPr altLang="en-US" lang="de"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③ </a:t>
            </a:r>
            <a:r xmlns:a="http://schemas.openxmlformats.org/drawingml/2006/main">
              <a:rPr altLang="ko-KR" lang="de" sz="2800">
                <a:solidFill>
                  <a:schemeClr val="tx1">
                    <a:lumMod val="65000"/>
                    <a:lumOff val="35000"/>
                  </a:schemeClr>
                </a:solidFill>
              </a:rPr>
              <a:t>Korea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④ </a:t>
            </a:r>
            <a:r xmlns:a="http://schemas.openxmlformats.org/drawingml/2006/main">
              <a:rPr altLang="ko-KR" lang="de" sz="2800">
                <a:solidFill>
                  <a:schemeClr val="tx1">
                    <a:lumMod val="65000"/>
                    <a:lumOff val="35000"/>
                  </a:schemeClr>
                </a:solidFill>
              </a:rPr>
              <a:t>Israel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rgbClr val="ff0000"/>
                </a:solidFill>
              </a:rPr>
              <a:t>① </a:t>
            </a:r>
            <a:r xmlns:a="http://schemas.openxmlformats.org/drawingml/2006/main">
              <a:rPr altLang="ko-KR" lang="de" sz="2800">
                <a:solidFill>
                  <a:srgbClr val="ff0000"/>
                </a:solidFill>
              </a:rPr>
              <a:t>Ägypten</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Als sie gegangen waren, erschien Josef im Traum ein Engel des Herrn. „Steh auf“, sagte er, „nimm das Kind und seine Mutter und flieh nach Ägypten. Bleib dort, bis ich es dir sage, denn Herodes wird nach dem Kind suchen, um es zu töten.“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Matthäus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49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Der junge Jesus im Tempel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„Warum hast du nach mir gesucht?“ er hat gefragt. „Wusstest du nicht, dass ich im Haus meines Vaters sein musste?“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Lukas</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Zum Passahfest, als Jesus 12 Jahre alt war, kamen er und seine Eltern zum Tempel in Jerusalem.</a:t>
            </a:r>
            <a:r xmlns:a="http://schemas.openxmlformats.org/drawingml/2006/main">
              <a:rPr lang="de"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Auf dem Heimweg vom Tempel in Jerusalem konnten Josef und Maria Jesus nicht finden.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Josef und Maria gingen zurück zum Tempel in Jerusalem, um Jesus zu finden.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de" altLang="ko-KR" sz="2800" dirty="0">
                <a:solidFill>
                  <a:schemeClr val="tx1">
                    <a:lumMod val="65000"/>
                    <a:lumOff val="35000"/>
                  </a:schemeClr>
                </a:solidFill>
              </a:rPr>
              <a:t>„Maria, du wirst einen Sohn gebären und ihm den Namen Jesus geben.“ Sie hatte Angst vor dieser Nachricht.</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„Wusstest du nicht, dass ich im Haus meines Vaters war?“ Jesus unterhielt sich mit den Bibellehrern im Tempel. Sie waren alle von der Weisheit Jesu überrascht.</a:t>
            </a:r>
            <a:r xmlns:a="http://schemas.openxmlformats.org/drawingml/2006/main">
              <a:rPr lang="de"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de" sz="2800">
                <a:solidFill>
                  <a:schemeClr val="tx1">
                    <a:lumMod val="65000"/>
                    <a:lumOff val="35000"/>
                  </a:schemeClr>
                </a:solidFill>
              </a:rPr>
              <a:t>Seitdem ist der junge Jesus mit zunehmender Weisheit und Größe immer liebevoller zu Gott und den Menschen geworden.</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Die heutige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chemeClr val="tx1">
                    <a:lumMod val="65000"/>
                    <a:lumOff val="35000"/>
                  </a:schemeClr>
                </a:solidFill>
              </a:rPr>
              <a:t>Der junge Jesus wusste schon in jungen Jahren, dass er der Sohn Gottes war. Und aufrichtig auf das Leben als Retter vorbereitet.</a:t>
            </a:r>
            <a:r xmlns:a="http://schemas.openxmlformats.org/drawingml/2006/main">
              <a:rPr altLang="en-US" lang="de"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Auch wenn wir jung sind,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Wir müssen uns klar daran erinnern, dass wir Kinder Gottes sind.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Deshalb müssen wir Gott und den Menschen zeigen, dass wir als Kinder Gottes leben.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rgbClr val="ff0000"/>
                </a:solidFill>
              </a:rPr>
              <a:t>Wer ist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ist der Sohn Gottes, aber er gab den fleischlichen Eltern ein Beispiel für Demut und Gehorsam.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Wo war der verlorene Jesus?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① </a:t>
            </a:r>
            <a:r xmlns:a="http://schemas.openxmlformats.org/drawingml/2006/main">
              <a:rPr altLang="ko-KR" lang="de" sz="2800">
                <a:solidFill>
                  <a:schemeClr val="tx1">
                    <a:lumMod val="65000"/>
                    <a:lumOff val="35000"/>
                  </a:schemeClr>
                </a:solidFill>
              </a:rPr>
              <a:t>im</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Die</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Toilette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② </a:t>
            </a:r>
            <a:r xmlns:a="http://schemas.openxmlformats.org/drawingml/2006/main">
              <a:rPr altLang="ko-KR" lang="de" sz="2800">
                <a:solidFill>
                  <a:schemeClr val="tx1">
                    <a:lumMod val="65000"/>
                    <a:lumOff val="35000"/>
                  </a:schemeClr>
                </a:solidFill>
              </a:rPr>
              <a:t>im Palast</a:t>
            </a:r>
            <a:r xmlns:a="http://schemas.openxmlformats.org/drawingml/2006/main">
              <a:rPr altLang="en-US" lang="de"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③ </a:t>
            </a:r>
            <a:r xmlns:a="http://schemas.openxmlformats.org/drawingml/2006/main">
              <a:rPr altLang="ko-KR" lang="de" sz="2800">
                <a:solidFill>
                  <a:schemeClr val="tx1">
                    <a:lumMod val="65000"/>
                    <a:lumOff val="35000"/>
                  </a:schemeClr>
                </a:solidFill>
              </a:rPr>
              <a:t>im</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Die</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Tempel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④ </a:t>
            </a:r>
            <a:r xmlns:a="http://schemas.openxmlformats.org/drawingml/2006/main">
              <a:rPr altLang="ko-KR" lang="de" sz="2800">
                <a:solidFill>
                  <a:schemeClr val="tx1">
                    <a:lumMod val="65000"/>
                    <a:lumOff val="35000"/>
                  </a:schemeClr>
                </a:solidFill>
              </a:rPr>
              <a:t>im Haus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rgbClr val="ff0000"/>
                </a:solidFill>
              </a:rPr>
              <a:t>③ </a:t>
            </a:r>
            <a:r xmlns:a="http://schemas.openxmlformats.org/drawingml/2006/main">
              <a:rPr altLang="ko-KR" lang="de" sz="2800">
                <a:solidFill>
                  <a:srgbClr val="ff0000"/>
                </a:solidFill>
              </a:rPr>
              <a:t>im Tempel</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„Warum hast du nach mir gesucht?“ er hat gefragt. „Wusstest du nicht, dass ich im Haus meines Vaters sein musste?“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Lukas</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50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Die Taufe Jesu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„eine Stimme von jemandem, der in der Wüste ruft: ‚Bereitet dem Herrn den Weg, macht ihm gerade Wege.‘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de" sz="3600">
                <a:solidFill>
                  <a:schemeClr val="tx1">
                    <a:lumMod val="65000"/>
                    <a:lumOff val="35000"/>
                  </a:schemeClr>
                </a:solidFill>
              </a:rPr>
              <a:t>4. Und so kam Johannes, taufte in der Wüstenregion und predigte eine Taufe der Reue zur Vergebung der Sünden.</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Markieren</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1:</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Als Jesus dreißig Jahre alt war, erschien ein fremder Mann in Kamelkleidung in der Wüste und aß Heuschrecken und wilden Honig.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Sein Name war Johannes der Täufer. Er rief die Menschen dazu auf, umzukehren und sich taufen zu lassen, weil der Erretter kommen würde.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de" altLang="ko-KR" sz="2800" dirty="0">
                <a:solidFill>
                  <a:schemeClr val="tx1">
                    <a:lumMod val="65000"/>
                    <a:lumOff val="35000"/>
                  </a:schemeClr>
                </a:solidFill>
              </a:rPr>
              <a:t>Aber sie gehorchte der Botschaft Gottes. „Ich bin der Diener des Herrn. Möge es mir so ergehen, wie du gesagt hast.“</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„Ich bin hier, um jemanden vorzubereiten, der nach mir kommt!“</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de" altLang="ko-KR" sz="2800">
                <a:solidFill>
                  <a:schemeClr val="tx1">
                    <a:lumMod val="65000"/>
                    <a:lumOff val="35000"/>
                  </a:schemeClr>
                </a:solidFill>
              </a:rPr>
              <a:t>Johannes der Täufer bereitete Jesus den Weg.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Auch Jesus ließ sich von Johannes dem Täufer taufen.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de" altLang="ko-KR" sz="2800">
                <a:solidFill>
                  <a:schemeClr val="tx1">
                    <a:lumMod val="65000"/>
                    <a:lumOff val="35000"/>
                  </a:schemeClr>
                </a:solidFill>
              </a:rPr>
              <a:t>"Sehen! das Lamm Gottes, das die Sünde der Welt hinwegnimmt!“ Johannes der Täufer stellte Jesus laut vor.</a:t>
            </a:r>
            <a:r xmlns:a="http://schemas.openxmlformats.org/drawingml/2006/main">
              <a:rPr lang="de"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Als Jesus von Johannes getauft wurde, kam eine Stimme vom Himmel und der Heilige Geist kam wie eine Taube auf ihn herab: „Du bist mein Sohn, den ich liebe; mit dir bin ich sehr zufrieden.“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Die heutige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chemeClr val="tx1">
                    <a:lumMod val="65000"/>
                    <a:lumOff val="35000"/>
                  </a:schemeClr>
                </a:solidFill>
              </a:rPr>
              <a:t>Johannes der Täufer hat sich nicht selbst erhöht.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Er widmete sein Leben ganz der Vorstellung von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Für wen lebe ich?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Wie Johannes der Täufer sollten wir ein Leben führen, das Jesus lobt und vorstellt, anstatt mich zu rühmen und zu preisen.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t>Wer ist Jesus?</a:t>
            </a:r>
            <a:r xmlns:a="http://schemas.openxmlformats.org/drawingml/2006/main">
              <a:rPr altLang="en-US" lang="d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ist der einzige Sohn Gottes.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Was kam vom Himmel herab, als Jesus getauft wurde?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① </a:t>
            </a:r>
            <a:r xmlns:a="http://schemas.openxmlformats.org/drawingml/2006/main">
              <a:rPr altLang="ko-KR" lang="de" sz="2800">
                <a:solidFill>
                  <a:schemeClr val="tx1">
                    <a:lumMod val="65000"/>
                    <a:lumOff val="35000"/>
                  </a:schemeClr>
                </a:solidFill>
              </a:rPr>
              <a:t>Krähe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② </a:t>
            </a:r>
            <a:r xmlns:a="http://schemas.openxmlformats.org/drawingml/2006/main">
              <a:rPr altLang="ko-KR" lang="de" sz="2800">
                <a:solidFill>
                  <a:schemeClr val="tx1">
                    <a:lumMod val="65000"/>
                    <a:lumOff val="35000"/>
                  </a:schemeClr>
                </a:solidFill>
              </a:rPr>
              <a:t>Der Heilige Geist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③ </a:t>
            </a:r>
            <a:r xmlns:a="http://schemas.openxmlformats.org/drawingml/2006/main">
              <a:rPr altLang="ko-KR" lang="de" sz="2800">
                <a:solidFill>
                  <a:schemeClr val="tx1">
                    <a:lumMod val="65000"/>
                    <a:lumOff val="35000"/>
                  </a:schemeClr>
                </a:solidFill>
              </a:rPr>
              <a:t>Strauß</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④ </a:t>
            </a:r>
            <a:r xmlns:a="http://schemas.openxmlformats.org/drawingml/2006/main">
              <a:rPr altLang="ko-KR" lang="de" sz="2800">
                <a:solidFill>
                  <a:schemeClr val="tx1">
                    <a:lumMod val="65000"/>
                    <a:lumOff val="35000"/>
                  </a:schemeClr>
                </a:solidFill>
              </a:rPr>
              <a:t>Spatz</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rgbClr val="ff0000"/>
                </a:solidFill>
              </a:rPr>
              <a:t>② </a:t>
            </a:r>
            <a:r xmlns:a="http://schemas.openxmlformats.org/drawingml/2006/main">
              <a:rPr altLang="ko-KR" lang="de" sz="2800">
                <a:solidFill>
                  <a:srgbClr val="ff0000"/>
                </a:solidFill>
              </a:rPr>
              <a:t>Der Heilige Geist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„eine Stimme von jemandem, der in der Wüste ruft: ‚Bereitet dem Herrn den Weg, macht ihm gerade Wege.‘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de" sz="3600">
                <a:solidFill>
                  <a:schemeClr val="tx1">
                    <a:lumMod val="65000"/>
                    <a:lumOff val="35000"/>
                  </a:schemeClr>
                </a:solidFill>
              </a:rPr>
              <a:t>4. Und so kam Johannes, taufte in der Wüstenregion und predigte eine Taufe der Reue zur Vergebung der Sünden.</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Markieren</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1:</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51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Jesus wurde von Satan versucht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sagte zu ihm: „Weg von mir, Satan! Denn es steht geschrieben: ‚Bete den Herrn, deinen Gott, an und diene ihm allein.‘“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Matthew</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Nachdem Jesus vierzig Tage lang gefastet und gebetet hatte, erschien Satan und versuchte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de" altLang="ko-KR" sz="2500" dirty="0">
                <a:solidFill>
                  <a:schemeClr val="tx1">
                    <a:lumMod val="65000"/>
                    <a:lumOff val="35000"/>
                  </a:schemeClr>
                </a:solidFill>
              </a:rPr>
              <a:t>Obwohl sie Jungfrau war, wurde sie schwanger. Der Name dieses Kindes ist Jesus. Er ist der Sohn Gottes, der in Zukunft alle Menschen von ihren Sünden retten wird.</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"Bist du hungrig? Machen Sie Reiskuchen mit diesem Stein und essen Sie ihn!“ Satan hat die erste Prüfung durchgeführt. Aber Jesus hat die Prüfung mit dem Wort Gottes bestanden.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„Dann spring hier raus! Wenn du der Sohn Gottes bist, wirst du nicht sterben.“ Satan prüfte Jesus ein zweites Mal oben im Tempel.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Zu dieser Zeit brachte er Jesus auf einen sehr hohen Berg und zeigte ihm das ganze Königreich der Welt und sagte: „Wenn du dich vor mir verneigst, werde ich dir das alles geben!“ Aber Jesus lehnte die dritte Prüfung mit dem Wort Gottes ab.</a:t>
            </a:r>
            <a:r xmlns:a="http://schemas.openxmlformats.org/drawingml/2006/main">
              <a:rPr lang="de"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Schließlich besiegte Jesus alle Versuchungen Satans. Gott war zufrieden mit Jesus, der alle Versuchungen überwunden hatte.</a:t>
            </a:r>
            <a:r xmlns:a="http://schemas.openxmlformats.org/drawingml/2006/main">
              <a:rPr lang="de"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Die heutige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chemeClr val="tx1">
                    <a:lumMod val="65000"/>
                    <a:lumOff val="35000"/>
                  </a:schemeClr>
                </a:solidFill>
              </a:rPr>
              <a:t>Jesus war der Sohn Gottes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Aber wie wir wurde er von Satan versucht.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Aber mit Gottes Wort überwand Jesus die Versuchung Satans.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Satan versucht uns immer noch.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Doch wie Jesus können wir die Versuchung Satans mit dem Wort Gottes überwinden</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rgbClr val="ff0000"/>
                </a:solidFill>
              </a:rPr>
              <a:t>Wer ist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ist unser Helfer, um die Versuchungen zu überwinden, denen wir ausgesetzt sind. Und er ist derjenige, der alle Herausforderungen versteht, denen wir gegenüberstehen, und uns hilft, sie zu meistern.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Wie viele Prüfungen gab Satan Jesus?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① </a:t>
            </a:r>
            <a:r xmlns:a="http://schemas.openxmlformats.org/drawingml/2006/main">
              <a:rPr altLang="ko-KR" lang="de" sz="2800">
                <a:solidFill>
                  <a:schemeClr val="tx1">
                    <a:lumMod val="65000"/>
                    <a:lumOff val="35000"/>
                  </a:schemeClr>
                </a:solidFill>
              </a:rPr>
              <a:t>eins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② </a:t>
            </a:r>
            <a:r xmlns:a="http://schemas.openxmlformats.org/drawingml/2006/main">
              <a:rPr altLang="ko-KR" lang="de" sz="2800">
                <a:solidFill>
                  <a:schemeClr val="tx1">
                    <a:lumMod val="65000"/>
                    <a:lumOff val="35000"/>
                  </a:schemeClr>
                </a:solidFill>
              </a:rPr>
              <a:t>zwei</a:t>
            </a:r>
            <a:r xmlns:a="http://schemas.openxmlformats.org/drawingml/2006/main">
              <a:rPr altLang="en-US" lang="de"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③ </a:t>
            </a:r>
            <a:r xmlns:a="http://schemas.openxmlformats.org/drawingml/2006/main">
              <a:rPr altLang="ko-KR" lang="de" sz="2800">
                <a:solidFill>
                  <a:schemeClr val="tx1">
                    <a:lumMod val="65000"/>
                    <a:lumOff val="35000"/>
                  </a:schemeClr>
                </a:solidFill>
              </a:rPr>
              <a:t>drei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④ </a:t>
            </a:r>
            <a:r xmlns:a="http://schemas.openxmlformats.org/drawingml/2006/main">
              <a:rPr altLang="ko-KR" lang="de" sz="2800">
                <a:solidFill>
                  <a:schemeClr val="tx1">
                    <a:lumMod val="65000"/>
                    <a:lumOff val="35000"/>
                  </a:schemeClr>
                </a:solidFill>
              </a:rPr>
              <a:t>vier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rgbClr val="ff0000"/>
                </a:solidFill>
              </a:rPr>
              <a:t>③ </a:t>
            </a:r>
            <a:r xmlns:a="http://schemas.openxmlformats.org/drawingml/2006/main">
              <a:rPr altLang="ko-KR" lang="de" sz="2800">
                <a:solidFill>
                  <a:srgbClr val="ff0000"/>
                </a:solidFill>
              </a:rPr>
              <a:t>drei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sagte zu ihm: „Weg von mir, Satan! Denn es steht geschrieben: ‚Bete den Herrn, deinen Gott, an und diene ihm allein.‘“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Matthew</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52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Wasser</a:t>
            </a:r>
            <a:r xmlns:a="http://schemas.openxmlformats.org/drawingml/2006/main">
              <a:rPr lang="de" altLang="en-US" sz="4400"/>
              <a:t> </a:t>
            </a:r>
            <a:r xmlns:a="http://schemas.openxmlformats.org/drawingml/2006/main">
              <a:rPr lang="de" altLang="ko-KR" sz="4400"/>
              <a:t>In Wein verwandelt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Dies war das erste seiner Wunderzeichen, das Jesus in Kana in Galiläa vollbrachte. So offenbarte er seine Herrlichkeit und seine Jünger vertrauten auf ihn.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John</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Die heutige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chemeClr val="tx1">
                    <a:lumMod val="65000"/>
                    <a:lumOff val="35000"/>
                  </a:schemeClr>
                </a:solidFill>
              </a:rPr>
              <a:t>Maria hatte Angst, einen Sohn zu bekommen, obwohl sie nicht verheiratet war.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Sie empfing jedoch das Wort Gottes im Glauben und befolgte es.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Wir können Angst haben, wenn wir Gottes Wort glauben und ihm gehorchen. Aber wie das Bekenntnis Marias müssen wir bekennen: „Möge mir geschehen, wie du gesagt hast.“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In Kana in Galiläa fand eine Hochzeit statt. Auch Jesus und seine Jünger waren zur Hochzeit eingeladen.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Aber es gab ein Problem. Der Wein war ausgegangen. Ohne Wein kann man kein Fest feiern.</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Jesus ließ die Diener im Haus Wasser in den Krug gießen. Die Diener taten, was sie verlangten.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Danach wurde das Wasser im Glas probiert. Das Wasser im Glas wurde in sehr leckeren Wein verwandelt.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Die Gäste probierten den Wein und waren überrascht. Ihnen wurde köstlicherer Wein serviert als beim ersten Mal, und dank Jesu Wunder könnte das Fest spannender werden.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Die heutige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chemeClr val="tx1">
                    <a:lumMod val="65000"/>
                    <a:lumOff val="35000"/>
                  </a:schemeClr>
                </a:solidFill>
              </a:rPr>
              <a:t>Zur Zeit Jesu Wein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war auf dem Fest absolut unverzichtbar.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Jesus machte Wasser zu Wein und sorgte für alles, was für das Fest benötigt wurde.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Für uns ist Jesus unverzichtbar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wie Wein bei einem Fest.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Wir müssen uns an die Gnade Jesu erinnern, der sich uns hingegeben hat.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a:t>
            </a:r>
            <a:r xmlns:a="http://schemas.openxmlformats.org/drawingml/2006/main">
              <a:rPr altLang="en-US" lang="de"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t>WHO</a:t>
            </a:r>
            <a:r xmlns:a="http://schemas.openxmlformats.org/drawingml/2006/main">
              <a:rPr altLang="en-US" lang="de" sz="3200"/>
              <a:t> </a:t>
            </a:r>
            <a:r xmlns:a="http://schemas.openxmlformats.org/drawingml/2006/main">
              <a:rPr altLang="ko-KR" lang="de" sz="3200"/>
              <a:t>Ist</a:t>
            </a:r>
            <a:r xmlns:a="http://schemas.openxmlformats.org/drawingml/2006/main">
              <a:rPr altLang="en-US" lang="de" sz="3200"/>
              <a:t> </a:t>
            </a:r>
            <a:r xmlns:a="http://schemas.openxmlformats.org/drawingml/2006/main">
              <a:rPr altLang="ko-KR" lang="de" sz="3200"/>
              <a:t>Jesus?</a:t>
            </a:r>
            <a:r xmlns:a="http://schemas.openxmlformats.org/drawingml/2006/main">
              <a:rPr altLang="en-US" lang="d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rgbClr val="0070c0"/>
                </a:solidFill>
              </a:rPr>
              <a:t>Jesus ist..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ist unsere Freude, wie der Wein eines Festes.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In was verwandelte Jesus Wasser?</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① </a:t>
            </a:r>
            <a:r xmlns:a="http://schemas.openxmlformats.org/drawingml/2006/main">
              <a:rPr altLang="ko-KR" lang="de" sz="2800">
                <a:solidFill>
                  <a:schemeClr val="tx1">
                    <a:lumMod val="65000"/>
                    <a:lumOff val="35000"/>
                  </a:schemeClr>
                </a:solidFill>
              </a:rPr>
              <a:t>Milch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② </a:t>
            </a:r>
            <a:r xmlns:a="http://schemas.openxmlformats.org/drawingml/2006/main">
              <a:rPr altLang="ko-KR" lang="de" sz="2800">
                <a:solidFill>
                  <a:schemeClr val="tx1">
                    <a:lumMod val="65000"/>
                    <a:lumOff val="35000"/>
                  </a:schemeClr>
                </a:solidFill>
              </a:rPr>
              <a:t>Orangensaft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③ </a:t>
            </a:r>
            <a:r xmlns:a="http://schemas.openxmlformats.org/drawingml/2006/main">
              <a:rPr altLang="ko-KR" lang="de" sz="2800">
                <a:solidFill>
                  <a:schemeClr val="tx1">
                    <a:lumMod val="65000"/>
                    <a:lumOff val="35000"/>
                  </a:schemeClr>
                </a:solidFill>
              </a:rPr>
              <a:t>Brot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④ </a:t>
            </a:r>
            <a:r xmlns:a="http://schemas.openxmlformats.org/drawingml/2006/main">
              <a:rPr altLang="ko-KR" lang="de" sz="2800">
                <a:solidFill>
                  <a:schemeClr val="tx1">
                    <a:lumMod val="65000"/>
                    <a:lumOff val="35000"/>
                  </a:schemeClr>
                </a:solidFill>
              </a:rPr>
              <a:t>Wein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rgbClr val="ff0000"/>
                </a:solidFill>
              </a:rPr>
              <a:t>④ </a:t>
            </a:r>
            <a:r xmlns:a="http://schemas.openxmlformats.org/drawingml/2006/main">
              <a:rPr altLang="ko-KR" lang="de" sz="2800">
                <a:solidFill>
                  <a:srgbClr val="ff0000"/>
                </a:solidFill>
              </a:rPr>
              <a:t>Wein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Dies war das erste seiner Wunderzeichen, das Jesus in Kana in Galiläa vollbrachte. So offenbarte er seine Herrlichkeit und seine Jünger vertrauten auf ihn.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John</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e" altLang="ko-KR" b="1">
                <a:solidFill>
                  <a:schemeClr val="tx1">
                    <a:lumMod val="50000"/>
                    <a:lumOff val="50000"/>
                  </a:schemeClr>
                </a:solidFill>
              </a:rPr>
              <a:t>Nr. 53 Das Wort Gottes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de" altLang="ko-KR" sz="4400"/>
              <a:t>Nikodemus kam nachts zu Jesus.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de" sz="3200">
                <a:solidFill>
                  <a:srgbClr val="FF0000"/>
                </a:solidFill>
              </a:rPr>
              <a:t>Wer ist Jesus?</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de" sz="3600">
                <a:solidFill>
                  <a:srgbClr val="0070C0"/>
                </a:solidFill>
              </a:rPr>
              <a:t>Jesus ist..</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de" sz="3600">
                <a:solidFill>
                  <a:schemeClr val="tx1">
                    <a:lumMod val="65000"/>
                    <a:lumOff val="35000"/>
                  </a:schemeClr>
                </a:solidFill>
              </a:rPr>
              <a:t>Jesus kam als unser Retter auf die Erde.</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antwortete: „Ich sage euch die Wahrheit: Niemand kann in das Reich Gottes eingehen, wenn er nicht aus Wasser und Geist geboren wird.“</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John</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de" sz="2800">
                <a:solidFill>
                  <a:schemeClr val="tx1">
                    <a:lumMod val="65000"/>
                    <a:lumOff val="35000"/>
                  </a:schemeClr>
                </a:solidFill>
              </a:rPr>
              <a:t>Es gab einen Mann namens Nikodemus, der Israels Lehrer war.</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Er</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kam</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Zu</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Jesus</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Zu</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fragen</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bei</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Nacht.</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„Wie kann ich in das Reich Gottes eintreten?“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de" altLang="ko-KR" sz="2800">
                <a:solidFill>
                  <a:schemeClr val="tx1">
                    <a:lumMod val="65000"/>
                    <a:lumOff val="35000"/>
                  </a:schemeClr>
                </a:solidFill>
              </a:rPr>
              <a:t>„Wenn du nicht wiedergeboren bist, kannst du nicht in das Reich Gottes eintreten.“ Jesus antwortete.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Er verstand nicht, dass er wiedergeboren werden musste. „Soll ich zurück in den Bauch meiner Mutter gehen und wieder herauskommen?“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de" altLang="ko-KR" sz="2600">
                <a:solidFill>
                  <a:schemeClr val="tx1">
                    <a:lumMod val="65000"/>
                    <a:lumOff val="35000"/>
                  </a:schemeClr>
                </a:solidFill>
              </a:rPr>
              <a:t>„Der Geist, nicht der Körper, muss wiedergeboren werden. „Der Mensch kann mit Wasser und dem Heiligen Geist wiedergeboren werden.“ Jesus antwortete</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de" altLang="ko-KR" sz="2800">
                <a:solidFill>
                  <a:schemeClr val="tx1">
                    <a:lumMod val="65000"/>
                    <a:lumOff val="35000"/>
                  </a:schemeClr>
                </a:solidFill>
              </a:rPr>
              <a:t>„Du musst an mich glauben und gerettet werden.“ Jesus verriet Nikodemus das Geheimnis der Wiedergeburt.</a:t>
            </a:r>
            <a:r xmlns:a="http://schemas.openxmlformats.org/drawingml/2006/main">
              <a:rPr lang="de"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Heute</a:t>
            </a:r>
            <a:r xmlns:a="http://schemas.openxmlformats.org/drawingml/2006/main">
              <a:rPr altLang="en-US" lang="de" sz="4000">
                <a:solidFill>
                  <a:srgbClr val="ff0000"/>
                </a:solidFill>
              </a:rPr>
              <a:t> </a:t>
            </a:r>
            <a:r xmlns:a="http://schemas.openxmlformats.org/drawingml/2006/main">
              <a:rPr altLang="ko-KR" lang="de" sz="4000">
                <a:solidFill>
                  <a:srgbClr val="ff0000"/>
                </a:solidFill>
              </a:rPr>
              <a:t>Lektion</a:t>
            </a:r>
            <a:r xmlns:a="http://schemas.openxmlformats.org/drawingml/2006/main">
              <a:rPr altLang="en-US" lang="de"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solidFill>
                  <a:schemeClr val="tx1">
                    <a:lumMod val="65000"/>
                    <a:lumOff val="35000"/>
                  </a:schemeClr>
                </a:solidFill>
              </a:rPr>
              <a:t>Wenn du an Jesus glaubst,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Deine Seele wird wiedergeboren.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Diejenigen, die an Jesus glauben, werden wiedergeboren, und Sie werden es werden</a:t>
            </a:r>
            <a:r xmlns:a="http://schemas.openxmlformats.org/drawingml/2006/main">
              <a:rPr altLang="en-US" lang="de" sz="3200">
                <a:solidFill>
                  <a:schemeClr val="tx1">
                    <a:lumMod val="65000"/>
                    <a:lumOff val="35000"/>
                  </a:schemeClr>
                </a:solidFill>
              </a:rPr>
              <a:t> </a:t>
            </a:r>
            <a:r xmlns:a="http://schemas.openxmlformats.org/drawingml/2006/main">
              <a:rPr altLang="ko-KR" lang="de" sz="3200">
                <a:solidFill>
                  <a:schemeClr val="tx1">
                    <a:lumMod val="65000"/>
                    <a:lumOff val="35000"/>
                  </a:schemeClr>
                </a:solidFill>
              </a:rPr>
              <a:t>Sünde hassen und Gott lieben.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Bist du wiedergeboren?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e" sz="3200">
                <a:solidFill>
                  <a:schemeClr val="tx1">
                    <a:lumMod val="65000"/>
                    <a:lumOff val="35000"/>
                  </a:schemeClr>
                </a:solidFill>
              </a:rPr>
              <a:t>Wir glauben an Jesus und sind wiedergeboren. Deshalb müssen wir uns daran erinnern, dass wir andere Menschen als die Welt sind.</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de" sz="3200"/>
              <a:t>Wer ist Jesus?</a:t>
            </a:r>
            <a:r xmlns:a="http://schemas.openxmlformats.org/drawingml/2006/main">
              <a:rPr altLang="en-US" lang="de"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rgbClr val="0070c0"/>
                </a:solidFill>
              </a:rPr>
              <a:t>Jesus ist..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a:t>
            </a:r>
            <a:r xmlns:a="http://schemas.openxmlformats.org/drawingml/2006/main">
              <a:rPr altLang="en-US" lang="de" sz="3600">
                <a:solidFill>
                  <a:schemeClr val="tx1">
                    <a:lumMod val="65000"/>
                    <a:lumOff val="35000"/>
                  </a:schemeClr>
                </a:solidFill>
              </a:rPr>
              <a:t> </a:t>
            </a:r>
            <a:r xmlns:a="http://schemas.openxmlformats.org/drawingml/2006/main">
              <a:rPr altLang="ko-KR" lang="de" sz="3600">
                <a:solidFill>
                  <a:schemeClr val="tx1">
                    <a:lumMod val="65000"/>
                    <a:lumOff val="35000"/>
                  </a:schemeClr>
                </a:solidFill>
              </a:rPr>
              <a:t>ist derjenige, der diejenigen, die an ihn glauben, gerecht macht und wiedergeboren wird.</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Was macht uns wiedergeboren?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① </a:t>
            </a:r>
            <a:r xmlns:a="http://schemas.openxmlformats.org/drawingml/2006/main">
              <a:rPr altLang="ko-KR" lang="de" sz="2800">
                <a:solidFill>
                  <a:schemeClr val="tx1">
                    <a:lumMod val="65000"/>
                    <a:lumOff val="35000"/>
                  </a:schemeClr>
                </a:solidFill>
              </a:rPr>
              <a:t>mit Wasser und dem Geist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② </a:t>
            </a:r>
            <a:r xmlns:a="http://schemas.openxmlformats.org/drawingml/2006/main">
              <a:rPr altLang="ko-KR" lang="de" sz="2800">
                <a:solidFill>
                  <a:schemeClr val="tx1">
                    <a:lumMod val="65000"/>
                    <a:lumOff val="35000"/>
                  </a:schemeClr>
                </a:solidFill>
              </a:rPr>
              <a:t>mit Öl und dem Feuer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③ </a:t>
            </a:r>
            <a:r xmlns:a="http://schemas.openxmlformats.org/drawingml/2006/main">
              <a:rPr altLang="ko-KR" lang="de" sz="2800">
                <a:solidFill>
                  <a:schemeClr val="tx1">
                    <a:lumMod val="65000"/>
                    <a:lumOff val="35000"/>
                  </a:schemeClr>
                </a:solidFill>
              </a:rPr>
              <a:t>mit Tränen und Liedern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chemeClr val="tx1">
                    <a:lumMod val="65000"/>
                    <a:lumOff val="35000"/>
                  </a:schemeClr>
                </a:solidFill>
              </a:rPr>
              <a:t>④ </a:t>
            </a:r>
            <a:r xmlns:a="http://schemas.openxmlformats.org/drawingml/2006/main">
              <a:rPr altLang="ko-KR" lang="de" sz="2800">
                <a:solidFill>
                  <a:schemeClr val="tx1">
                    <a:lumMod val="65000"/>
                    <a:lumOff val="35000"/>
                  </a:schemeClr>
                </a:solidFill>
              </a:rPr>
              <a:t>mit Gebet und Anbetung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de" sz="2800">
                <a:solidFill>
                  <a:srgbClr val="ff0000"/>
                </a:solidFill>
              </a:rPr>
              <a:t>① </a:t>
            </a:r>
            <a:r xmlns:a="http://schemas.openxmlformats.org/drawingml/2006/main">
              <a:rPr altLang="ko-KR" lang="de" sz="2800">
                <a:solidFill>
                  <a:srgbClr val="ff0000"/>
                </a:solidFill>
              </a:rPr>
              <a:t>mit Wasser und dem Geist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e" sz="4000">
                <a:solidFill>
                  <a:srgbClr val="ff0000"/>
                </a:solidFill>
              </a:rPr>
              <a:t>Das heutige Wort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de" sz="3600">
                <a:solidFill>
                  <a:schemeClr val="tx1">
                    <a:lumMod val="65000"/>
                    <a:lumOff val="35000"/>
                  </a:schemeClr>
                </a:solidFill>
              </a:rPr>
              <a:t>Jesus antwortete: „Ich sage euch die Wahrheit: Niemand kann in das Reich Gottes eingehen, wenn er nicht aus Wasser und Geist geboren wird.“</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e" sz="2800">
                <a:solidFill>
                  <a:schemeClr val="tx1">
                    <a:lumMod val="65000"/>
                    <a:lumOff val="35000"/>
                  </a:schemeClr>
                </a:solidFill>
              </a:rPr>
              <a:t>John</a:t>
            </a:r>
            <a:r xmlns:a="http://schemas.openxmlformats.org/drawingml/2006/main">
              <a:rPr altLang="en-US" lang="de" sz="2800">
                <a:solidFill>
                  <a:schemeClr val="tx1">
                    <a:lumMod val="65000"/>
                    <a:lumOff val="35000"/>
                  </a:schemeClr>
                </a:solidFill>
              </a:rPr>
              <a:t> </a:t>
            </a:r>
            <a:r xmlns:a="http://schemas.openxmlformats.org/drawingml/2006/main">
              <a:rPr altLang="ko-KR" lang="de"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